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40" r:id="rId2"/>
    <p:sldId id="582" r:id="rId3"/>
    <p:sldId id="533" r:id="rId4"/>
    <p:sldId id="558" r:id="rId5"/>
    <p:sldId id="564" r:id="rId6"/>
    <p:sldId id="560" r:id="rId7"/>
    <p:sldId id="598" r:id="rId8"/>
    <p:sldId id="561" r:id="rId9"/>
    <p:sldId id="599" r:id="rId10"/>
    <p:sldId id="600" r:id="rId11"/>
    <p:sldId id="601" r:id="rId12"/>
    <p:sldId id="602" r:id="rId13"/>
    <p:sldId id="603" r:id="rId14"/>
    <p:sldId id="585" r:id="rId15"/>
    <p:sldId id="604" r:id="rId16"/>
    <p:sldId id="565" r:id="rId17"/>
    <p:sldId id="566" r:id="rId18"/>
    <p:sldId id="567" r:id="rId19"/>
    <p:sldId id="570" r:id="rId20"/>
    <p:sldId id="605" r:id="rId21"/>
    <p:sldId id="606" r:id="rId22"/>
    <p:sldId id="607" r:id="rId23"/>
    <p:sldId id="655" r:id="rId24"/>
    <p:sldId id="608" r:id="rId25"/>
    <p:sldId id="609" r:id="rId26"/>
    <p:sldId id="610" r:id="rId27"/>
    <p:sldId id="611" r:id="rId28"/>
    <p:sldId id="612" r:id="rId29"/>
    <p:sldId id="619" r:id="rId30"/>
    <p:sldId id="620" r:id="rId31"/>
    <p:sldId id="622" r:id="rId32"/>
    <p:sldId id="623" r:id="rId33"/>
    <p:sldId id="624" r:id="rId34"/>
    <p:sldId id="625" r:id="rId35"/>
    <p:sldId id="626" r:id="rId36"/>
    <p:sldId id="627" r:id="rId37"/>
    <p:sldId id="568" r:id="rId38"/>
    <p:sldId id="584" r:id="rId39"/>
    <p:sldId id="613" r:id="rId40"/>
    <p:sldId id="614" r:id="rId41"/>
    <p:sldId id="615" r:id="rId42"/>
    <p:sldId id="616" r:id="rId43"/>
    <p:sldId id="617" r:id="rId44"/>
    <p:sldId id="618" r:id="rId45"/>
    <p:sldId id="581" r:id="rId46"/>
    <p:sldId id="589" r:id="rId47"/>
    <p:sldId id="635" r:id="rId48"/>
    <p:sldId id="636" r:id="rId49"/>
    <p:sldId id="637" r:id="rId50"/>
    <p:sldId id="641" r:id="rId51"/>
    <p:sldId id="640" r:id="rId52"/>
    <p:sldId id="642" r:id="rId53"/>
    <p:sldId id="643" r:id="rId54"/>
    <p:sldId id="654" r:id="rId55"/>
    <p:sldId id="647" r:id="rId56"/>
    <p:sldId id="644" r:id="rId57"/>
    <p:sldId id="645" r:id="rId58"/>
    <p:sldId id="646" r:id="rId59"/>
    <p:sldId id="648" r:id="rId60"/>
    <p:sldId id="653" r:id="rId61"/>
    <p:sldId id="649" r:id="rId62"/>
    <p:sldId id="650" r:id="rId63"/>
    <p:sldId id="652" r:id="rId64"/>
    <p:sldId id="651" r:id="rId65"/>
    <p:sldId id="261"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D005FB-1F80-42D3-AAEF-86A4217B13FB}">
          <p14:sldIdLst>
            <p14:sldId id="340"/>
            <p14:sldId id="582"/>
            <p14:sldId id="533"/>
            <p14:sldId id="558"/>
            <p14:sldId id="564"/>
            <p14:sldId id="560"/>
            <p14:sldId id="598"/>
            <p14:sldId id="561"/>
            <p14:sldId id="599"/>
            <p14:sldId id="600"/>
            <p14:sldId id="601"/>
            <p14:sldId id="602"/>
            <p14:sldId id="603"/>
            <p14:sldId id="585"/>
            <p14:sldId id="604"/>
            <p14:sldId id="565"/>
            <p14:sldId id="566"/>
            <p14:sldId id="567"/>
            <p14:sldId id="570"/>
            <p14:sldId id="605"/>
            <p14:sldId id="606"/>
            <p14:sldId id="607"/>
            <p14:sldId id="655"/>
            <p14:sldId id="608"/>
            <p14:sldId id="609"/>
            <p14:sldId id="610"/>
            <p14:sldId id="611"/>
            <p14:sldId id="612"/>
            <p14:sldId id="619"/>
            <p14:sldId id="620"/>
            <p14:sldId id="622"/>
            <p14:sldId id="623"/>
            <p14:sldId id="624"/>
            <p14:sldId id="625"/>
            <p14:sldId id="626"/>
            <p14:sldId id="627"/>
            <p14:sldId id="568"/>
            <p14:sldId id="584"/>
            <p14:sldId id="613"/>
            <p14:sldId id="614"/>
            <p14:sldId id="615"/>
            <p14:sldId id="616"/>
            <p14:sldId id="617"/>
            <p14:sldId id="618"/>
            <p14:sldId id="581"/>
            <p14:sldId id="589"/>
            <p14:sldId id="635"/>
            <p14:sldId id="636"/>
            <p14:sldId id="637"/>
            <p14:sldId id="641"/>
            <p14:sldId id="640"/>
            <p14:sldId id="642"/>
            <p14:sldId id="643"/>
            <p14:sldId id="654"/>
            <p14:sldId id="647"/>
            <p14:sldId id="644"/>
            <p14:sldId id="645"/>
            <p14:sldId id="646"/>
            <p14:sldId id="648"/>
            <p14:sldId id="653"/>
            <p14:sldId id="649"/>
            <p14:sldId id="650"/>
            <p14:sldId id="652"/>
            <p14:sldId id="651"/>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52D9"/>
    <a:srgbClr val="4747BA"/>
    <a:srgbClr val="ADADE0"/>
    <a:srgbClr val="8484D1"/>
    <a:srgbClr val="E51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2E0AE3-C09A-FE4C-B384-56310A1D37A7}" v="32" dt="2020-07-01T12:32:33.08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8973" autoAdjust="0"/>
  </p:normalViewPr>
  <p:slideViewPr>
    <p:cSldViewPr snapToGrid="0">
      <p:cViewPr varScale="1">
        <p:scale>
          <a:sx n="75" d="100"/>
          <a:sy n="75" d="100"/>
        </p:scale>
        <p:origin x="806" y="4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AFB0F-6192-48FE-99AC-AF225DC028A7}" type="datetimeFigureOut">
              <a:rPr lang="zh-CN" altLang="en-US" smtClean="0"/>
              <a:t>2022/9/15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1677A-EDDD-4DA4-9464-453B9AC95701}" type="slidenum">
              <a:rPr lang="zh-CN" altLang="en-US" smtClean="0"/>
              <a:t>‹#›</a:t>
            </a:fld>
            <a:endParaRPr lang="zh-CN" altLang="en-US"/>
          </a:p>
        </p:txBody>
      </p:sp>
    </p:spTree>
    <p:extLst>
      <p:ext uri="{BB962C8B-B14F-4D97-AF65-F5344CB8AC3E}">
        <p14:creationId xmlns:p14="http://schemas.microsoft.com/office/powerpoint/2010/main" val="2765793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buFont typeface="Arial" panose="020B0604020202020204" pitchFamily="34" charset="0"/>
              <a:buChar cha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t>1</a:t>
            </a:fld>
            <a:endParaRPr lang="en-US" dirty="0"/>
          </a:p>
        </p:txBody>
      </p:sp>
    </p:spTree>
    <p:extLst>
      <p:ext uri="{BB962C8B-B14F-4D97-AF65-F5344CB8AC3E}">
        <p14:creationId xmlns:p14="http://schemas.microsoft.com/office/powerpoint/2010/main" val="3945941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10</a:t>
            </a:fld>
            <a:endParaRPr lang="en-US" dirty="0"/>
          </a:p>
        </p:txBody>
      </p:sp>
    </p:spTree>
    <p:extLst>
      <p:ext uri="{BB962C8B-B14F-4D97-AF65-F5344CB8AC3E}">
        <p14:creationId xmlns:p14="http://schemas.microsoft.com/office/powerpoint/2010/main" val="63950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11</a:t>
            </a:fld>
            <a:endParaRPr lang="en-US" dirty="0"/>
          </a:p>
        </p:txBody>
      </p:sp>
    </p:spTree>
    <p:extLst>
      <p:ext uri="{BB962C8B-B14F-4D97-AF65-F5344CB8AC3E}">
        <p14:creationId xmlns:p14="http://schemas.microsoft.com/office/powerpoint/2010/main" val="158875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12</a:t>
            </a:fld>
            <a:endParaRPr lang="en-US" dirty="0"/>
          </a:p>
        </p:txBody>
      </p:sp>
    </p:spTree>
    <p:extLst>
      <p:ext uri="{BB962C8B-B14F-4D97-AF65-F5344CB8AC3E}">
        <p14:creationId xmlns:p14="http://schemas.microsoft.com/office/powerpoint/2010/main" val="17247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13</a:t>
            </a:fld>
            <a:endParaRPr lang="en-US" dirty="0"/>
          </a:p>
        </p:txBody>
      </p:sp>
    </p:spTree>
    <p:extLst>
      <p:ext uri="{BB962C8B-B14F-4D97-AF65-F5344CB8AC3E}">
        <p14:creationId xmlns:p14="http://schemas.microsoft.com/office/powerpoint/2010/main" val="239977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14</a:t>
            </a:fld>
            <a:endParaRPr lang="en-US" dirty="0"/>
          </a:p>
        </p:txBody>
      </p:sp>
    </p:spTree>
    <p:extLst>
      <p:ext uri="{BB962C8B-B14F-4D97-AF65-F5344CB8AC3E}">
        <p14:creationId xmlns:p14="http://schemas.microsoft.com/office/powerpoint/2010/main" val="2454355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15</a:t>
            </a:fld>
            <a:endParaRPr lang="en-US" dirty="0"/>
          </a:p>
        </p:txBody>
      </p:sp>
    </p:spTree>
    <p:extLst>
      <p:ext uri="{BB962C8B-B14F-4D97-AF65-F5344CB8AC3E}">
        <p14:creationId xmlns:p14="http://schemas.microsoft.com/office/powerpoint/2010/main" val="3674319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16</a:t>
            </a:fld>
            <a:endParaRPr lang="en-US" dirty="0"/>
          </a:p>
        </p:txBody>
      </p:sp>
    </p:spTree>
    <p:extLst>
      <p:ext uri="{BB962C8B-B14F-4D97-AF65-F5344CB8AC3E}">
        <p14:creationId xmlns:p14="http://schemas.microsoft.com/office/powerpoint/2010/main" val="2011598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17</a:t>
            </a:fld>
            <a:endParaRPr lang="en-US" dirty="0"/>
          </a:p>
        </p:txBody>
      </p:sp>
    </p:spTree>
    <p:extLst>
      <p:ext uri="{BB962C8B-B14F-4D97-AF65-F5344CB8AC3E}">
        <p14:creationId xmlns:p14="http://schemas.microsoft.com/office/powerpoint/2010/main" val="1288029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18</a:t>
            </a:fld>
            <a:endParaRPr lang="en-US" dirty="0"/>
          </a:p>
        </p:txBody>
      </p:sp>
    </p:spTree>
    <p:extLst>
      <p:ext uri="{BB962C8B-B14F-4D97-AF65-F5344CB8AC3E}">
        <p14:creationId xmlns:p14="http://schemas.microsoft.com/office/powerpoint/2010/main" val="3461233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19</a:t>
            </a:fld>
            <a:endParaRPr lang="en-US" dirty="0"/>
          </a:p>
        </p:txBody>
      </p:sp>
    </p:spTree>
    <p:extLst>
      <p:ext uri="{BB962C8B-B14F-4D97-AF65-F5344CB8AC3E}">
        <p14:creationId xmlns:p14="http://schemas.microsoft.com/office/powerpoint/2010/main" val="361724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a:t>
            </a:fld>
            <a:endParaRPr lang="en-US" dirty="0"/>
          </a:p>
        </p:txBody>
      </p:sp>
    </p:spTree>
    <p:extLst>
      <p:ext uri="{BB962C8B-B14F-4D97-AF65-F5344CB8AC3E}">
        <p14:creationId xmlns:p14="http://schemas.microsoft.com/office/powerpoint/2010/main" val="2107269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20</a:t>
            </a:fld>
            <a:endParaRPr lang="en-US" dirty="0"/>
          </a:p>
        </p:txBody>
      </p:sp>
    </p:spTree>
    <p:extLst>
      <p:ext uri="{BB962C8B-B14F-4D97-AF65-F5344CB8AC3E}">
        <p14:creationId xmlns:p14="http://schemas.microsoft.com/office/powerpoint/2010/main" val="1123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21</a:t>
            </a:fld>
            <a:endParaRPr lang="en-US" dirty="0"/>
          </a:p>
        </p:txBody>
      </p:sp>
    </p:spTree>
    <p:extLst>
      <p:ext uri="{BB962C8B-B14F-4D97-AF65-F5344CB8AC3E}">
        <p14:creationId xmlns:p14="http://schemas.microsoft.com/office/powerpoint/2010/main" val="13568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22</a:t>
            </a:fld>
            <a:endParaRPr lang="en-US" dirty="0"/>
          </a:p>
        </p:txBody>
      </p:sp>
    </p:spTree>
    <p:extLst>
      <p:ext uri="{BB962C8B-B14F-4D97-AF65-F5344CB8AC3E}">
        <p14:creationId xmlns:p14="http://schemas.microsoft.com/office/powerpoint/2010/main" val="171645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23</a:t>
            </a:fld>
            <a:endParaRPr lang="en-US" dirty="0"/>
          </a:p>
        </p:txBody>
      </p:sp>
    </p:spTree>
    <p:extLst>
      <p:ext uri="{BB962C8B-B14F-4D97-AF65-F5344CB8AC3E}">
        <p14:creationId xmlns:p14="http://schemas.microsoft.com/office/powerpoint/2010/main" val="3812588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24</a:t>
            </a:fld>
            <a:endParaRPr lang="en-US" dirty="0"/>
          </a:p>
        </p:txBody>
      </p:sp>
    </p:spTree>
    <p:extLst>
      <p:ext uri="{BB962C8B-B14F-4D97-AF65-F5344CB8AC3E}">
        <p14:creationId xmlns:p14="http://schemas.microsoft.com/office/powerpoint/2010/main" val="343561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25</a:t>
            </a:fld>
            <a:endParaRPr lang="en-US" dirty="0"/>
          </a:p>
        </p:txBody>
      </p:sp>
    </p:spTree>
    <p:extLst>
      <p:ext uri="{BB962C8B-B14F-4D97-AF65-F5344CB8AC3E}">
        <p14:creationId xmlns:p14="http://schemas.microsoft.com/office/powerpoint/2010/main" val="3660568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26</a:t>
            </a:fld>
            <a:endParaRPr lang="en-US" dirty="0"/>
          </a:p>
        </p:txBody>
      </p:sp>
    </p:spTree>
    <p:extLst>
      <p:ext uri="{BB962C8B-B14F-4D97-AF65-F5344CB8AC3E}">
        <p14:creationId xmlns:p14="http://schemas.microsoft.com/office/powerpoint/2010/main" val="403956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27</a:t>
            </a:fld>
            <a:endParaRPr lang="en-US" dirty="0"/>
          </a:p>
        </p:txBody>
      </p:sp>
    </p:spTree>
    <p:extLst>
      <p:ext uri="{BB962C8B-B14F-4D97-AF65-F5344CB8AC3E}">
        <p14:creationId xmlns:p14="http://schemas.microsoft.com/office/powerpoint/2010/main" val="2815083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28</a:t>
            </a:fld>
            <a:endParaRPr lang="en-US" dirty="0"/>
          </a:p>
        </p:txBody>
      </p:sp>
    </p:spTree>
    <p:extLst>
      <p:ext uri="{BB962C8B-B14F-4D97-AF65-F5344CB8AC3E}">
        <p14:creationId xmlns:p14="http://schemas.microsoft.com/office/powerpoint/2010/main" val="2193427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29</a:t>
            </a:fld>
            <a:endParaRPr lang="en-US" dirty="0"/>
          </a:p>
        </p:txBody>
      </p:sp>
    </p:spTree>
    <p:extLst>
      <p:ext uri="{BB962C8B-B14F-4D97-AF65-F5344CB8AC3E}">
        <p14:creationId xmlns:p14="http://schemas.microsoft.com/office/powerpoint/2010/main" val="85512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a:t>
            </a:fld>
            <a:endParaRPr lang="en-US" dirty="0"/>
          </a:p>
        </p:txBody>
      </p:sp>
    </p:spTree>
    <p:extLst>
      <p:ext uri="{BB962C8B-B14F-4D97-AF65-F5344CB8AC3E}">
        <p14:creationId xmlns:p14="http://schemas.microsoft.com/office/powerpoint/2010/main" val="132481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30</a:t>
            </a:fld>
            <a:endParaRPr lang="en-US" dirty="0"/>
          </a:p>
        </p:txBody>
      </p:sp>
    </p:spTree>
    <p:extLst>
      <p:ext uri="{BB962C8B-B14F-4D97-AF65-F5344CB8AC3E}">
        <p14:creationId xmlns:p14="http://schemas.microsoft.com/office/powerpoint/2010/main" val="3571705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31</a:t>
            </a:fld>
            <a:endParaRPr lang="en-US" dirty="0"/>
          </a:p>
        </p:txBody>
      </p:sp>
    </p:spTree>
    <p:extLst>
      <p:ext uri="{BB962C8B-B14F-4D97-AF65-F5344CB8AC3E}">
        <p14:creationId xmlns:p14="http://schemas.microsoft.com/office/powerpoint/2010/main" val="1485851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32</a:t>
            </a:fld>
            <a:endParaRPr lang="en-US" dirty="0"/>
          </a:p>
        </p:txBody>
      </p:sp>
    </p:spTree>
    <p:extLst>
      <p:ext uri="{BB962C8B-B14F-4D97-AF65-F5344CB8AC3E}">
        <p14:creationId xmlns:p14="http://schemas.microsoft.com/office/powerpoint/2010/main" val="3879998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33</a:t>
            </a:fld>
            <a:endParaRPr lang="en-US" dirty="0"/>
          </a:p>
        </p:txBody>
      </p:sp>
    </p:spTree>
    <p:extLst>
      <p:ext uri="{BB962C8B-B14F-4D97-AF65-F5344CB8AC3E}">
        <p14:creationId xmlns:p14="http://schemas.microsoft.com/office/powerpoint/2010/main" val="2343306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34</a:t>
            </a:fld>
            <a:endParaRPr lang="en-US" dirty="0"/>
          </a:p>
        </p:txBody>
      </p:sp>
    </p:spTree>
    <p:extLst>
      <p:ext uri="{BB962C8B-B14F-4D97-AF65-F5344CB8AC3E}">
        <p14:creationId xmlns:p14="http://schemas.microsoft.com/office/powerpoint/2010/main" val="3723048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35</a:t>
            </a:fld>
            <a:endParaRPr lang="en-US" dirty="0"/>
          </a:p>
        </p:txBody>
      </p:sp>
    </p:spTree>
    <p:extLst>
      <p:ext uri="{BB962C8B-B14F-4D97-AF65-F5344CB8AC3E}">
        <p14:creationId xmlns:p14="http://schemas.microsoft.com/office/powerpoint/2010/main" val="3795608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36</a:t>
            </a:fld>
            <a:endParaRPr lang="en-US" dirty="0"/>
          </a:p>
        </p:txBody>
      </p:sp>
    </p:spTree>
    <p:extLst>
      <p:ext uri="{BB962C8B-B14F-4D97-AF65-F5344CB8AC3E}">
        <p14:creationId xmlns:p14="http://schemas.microsoft.com/office/powerpoint/2010/main" val="2032031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37</a:t>
            </a:fld>
            <a:endParaRPr lang="en-US" dirty="0"/>
          </a:p>
        </p:txBody>
      </p:sp>
    </p:spTree>
    <p:extLst>
      <p:ext uri="{BB962C8B-B14F-4D97-AF65-F5344CB8AC3E}">
        <p14:creationId xmlns:p14="http://schemas.microsoft.com/office/powerpoint/2010/main" val="1033918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38</a:t>
            </a:fld>
            <a:endParaRPr lang="en-US" dirty="0"/>
          </a:p>
        </p:txBody>
      </p:sp>
    </p:spTree>
    <p:extLst>
      <p:ext uri="{BB962C8B-B14F-4D97-AF65-F5344CB8AC3E}">
        <p14:creationId xmlns:p14="http://schemas.microsoft.com/office/powerpoint/2010/main" val="4173478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39</a:t>
            </a:fld>
            <a:endParaRPr lang="en-US" dirty="0"/>
          </a:p>
        </p:txBody>
      </p:sp>
    </p:spTree>
    <p:extLst>
      <p:ext uri="{BB962C8B-B14F-4D97-AF65-F5344CB8AC3E}">
        <p14:creationId xmlns:p14="http://schemas.microsoft.com/office/powerpoint/2010/main" val="156071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a:t>
            </a:fld>
            <a:endParaRPr lang="en-US" dirty="0"/>
          </a:p>
        </p:txBody>
      </p:sp>
    </p:spTree>
    <p:extLst>
      <p:ext uri="{BB962C8B-B14F-4D97-AF65-F5344CB8AC3E}">
        <p14:creationId xmlns:p14="http://schemas.microsoft.com/office/powerpoint/2010/main" val="3363429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40</a:t>
            </a:fld>
            <a:endParaRPr lang="en-US" dirty="0"/>
          </a:p>
        </p:txBody>
      </p:sp>
    </p:spTree>
    <p:extLst>
      <p:ext uri="{BB962C8B-B14F-4D97-AF65-F5344CB8AC3E}">
        <p14:creationId xmlns:p14="http://schemas.microsoft.com/office/powerpoint/2010/main" val="4269524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41</a:t>
            </a:fld>
            <a:endParaRPr lang="en-US" dirty="0"/>
          </a:p>
        </p:txBody>
      </p:sp>
    </p:spTree>
    <p:extLst>
      <p:ext uri="{BB962C8B-B14F-4D97-AF65-F5344CB8AC3E}">
        <p14:creationId xmlns:p14="http://schemas.microsoft.com/office/powerpoint/2010/main" val="1642164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42</a:t>
            </a:fld>
            <a:endParaRPr lang="en-US" dirty="0"/>
          </a:p>
        </p:txBody>
      </p:sp>
    </p:spTree>
    <p:extLst>
      <p:ext uri="{BB962C8B-B14F-4D97-AF65-F5344CB8AC3E}">
        <p14:creationId xmlns:p14="http://schemas.microsoft.com/office/powerpoint/2010/main" val="641403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43</a:t>
            </a:fld>
            <a:endParaRPr lang="en-US" dirty="0"/>
          </a:p>
        </p:txBody>
      </p:sp>
    </p:spTree>
    <p:extLst>
      <p:ext uri="{BB962C8B-B14F-4D97-AF65-F5344CB8AC3E}">
        <p14:creationId xmlns:p14="http://schemas.microsoft.com/office/powerpoint/2010/main" val="1931683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44</a:t>
            </a:fld>
            <a:endParaRPr lang="en-US" dirty="0"/>
          </a:p>
        </p:txBody>
      </p:sp>
    </p:spTree>
    <p:extLst>
      <p:ext uri="{BB962C8B-B14F-4D97-AF65-F5344CB8AC3E}">
        <p14:creationId xmlns:p14="http://schemas.microsoft.com/office/powerpoint/2010/main" val="28155855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45</a:t>
            </a:fld>
            <a:endParaRPr lang="en-US" dirty="0"/>
          </a:p>
        </p:txBody>
      </p:sp>
    </p:spTree>
    <p:extLst>
      <p:ext uri="{BB962C8B-B14F-4D97-AF65-F5344CB8AC3E}">
        <p14:creationId xmlns:p14="http://schemas.microsoft.com/office/powerpoint/2010/main" val="5907308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46</a:t>
            </a:fld>
            <a:endParaRPr lang="en-US" dirty="0"/>
          </a:p>
        </p:txBody>
      </p:sp>
    </p:spTree>
    <p:extLst>
      <p:ext uri="{BB962C8B-B14F-4D97-AF65-F5344CB8AC3E}">
        <p14:creationId xmlns:p14="http://schemas.microsoft.com/office/powerpoint/2010/main" val="1588547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47</a:t>
            </a:fld>
            <a:endParaRPr lang="en-US" dirty="0"/>
          </a:p>
        </p:txBody>
      </p:sp>
    </p:spTree>
    <p:extLst>
      <p:ext uri="{BB962C8B-B14F-4D97-AF65-F5344CB8AC3E}">
        <p14:creationId xmlns:p14="http://schemas.microsoft.com/office/powerpoint/2010/main" val="1354670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buFont typeface="Arial" panose="020B0604020202020204" pitchFamily="34" charset="0"/>
              <a:buChar cha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t>48</a:t>
            </a:fld>
            <a:endParaRPr lang="en-US" dirty="0"/>
          </a:p>
        </p:txBody>
      </p:sp>
    </p:spTree>
    <p:extLst>
      <p:ext uri="{BB962C8B-B14F-4D97-AF65-F5344CB8AC3E}">
        <p14:creationId xmlns:p14="http://schemas.microsoft.com/office/powerpoint/2010/main" val="12301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49</a:t>
            </a:fld>
            <a:endParaRPr lang="en-US" dirty="0"/>
          </a:p>
        </p:txBody>
      </p:sp>
    </p:spTree>
    <p:extLst>
      <p:ext uri="{BB962C8B-B14F-4D97-AF65-F5344CB8AC3E}">
        <p14:creationId xmlns:p14="http://schemas.microsoft.com/office/powerpoint/2010/main" val="94051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extLst>
      <p:ext uri="{BB962C8B-B14F-4D97-AF65-F5344CB8AC3E}">
        <p14:creationId xmlns:p14="http://schemas.microsoft.com/office/powerpoint/2010/main" val="3775705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50</a:t>
            </a:fld>
            <a:endParaRPr lang="en-US" dirty="0"/>
          </a:p>
        </p:txBody>
      </p:sp>
    </p:spTree>
    <p:extLst>
      <p:ext uri="{BB962C8B-B14F-4D97-AF65-F5344CB8AC3E}">
        <p14:creationId xmlns:p14="http://schemas.microsoft.com/office/powerpoint/2010/main" val="40803655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51</a:t>
            </a:fld>
            <a:endParaRPr lang="en-US" dirty="0"/>
          </a:p>
        </p:txBody>
      </p:sp>
    </p:spTree>
    <p:extLst>
      <p:ext uri="{BB962C8B-B14F-4D97-AF65-F5344CB8AC3E}">
        <p14:creationId xmlns:p14="http://schemas.microsoft.com/office/powerpoint/2010/main" val="1840532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52</a:t>
            </a:fld>
            <a:endParaRPr lang="en-US" dirty="0"/>
          </a:p>
        </p:txBody>
      </p:sp>
    </p:spTree>
    <p:extLst>
      <p:ext uri="{BB962C8B-B14F-4D97-AF65-F5344CB8AC3E}">
        <p14:creationId xmlns:p14="http://schemas.microsoft.com/office/powerpoint/2010/main" val="4010455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53</a:t>
            </a:fld>
            <a:endParaRPr lang="en-US" dirty="0"/>
          </a:p>
        </p:txBody>
      </p:sp>
    </p:spTree>
    <p:extLst>
      <p:ext uri="{BB962C8B-B14F-4D97-AF65-F5344CB8AC3E}">
        <p14:creationId xmlns:p14="http://schemas.microsoft.com/office/powerpoint/2010/main" val="844863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54</a:t>
            </a:fld>
            <a:endParaRPr lang="en-US" dirty="0"/>
          </a:p>
        </p:txBody>
      </p:sp>
    </p:spTree>
    <p:extLst>
      <p:ext uri="{BB962C8B-B14F-4D97-AF65-F5344CB8AC3E}">
        <p14:creationId xmlns:p14="http://schemas.microsoft.com/office/powerpoint/2010/main" val="1166670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55</a:t>
            </a:fld>
            <a:endParaRPr lang="en-US" dirty="0"/>
          </a:p>
        </p:txBody>
      </p:sp>
    </p:spTree>
    <p:extLst>
      <p:ext uri="{BB962C8B-B14F-4D97-AF65-F5344CB8AC3E}">
        <p14:creationId xmlns:p14="http://schemas.microsoft.com/office/powerpoint/2010/main" val="4261894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56</a:t>
            </a:fld>
            <a:endParaRPr lang="en-US" dirty="0"/>
          </a:p>
        </p:txBody>
      </p:sp>
    </p:spTree>
    <p:extLst>
      <p:ext uri="{BB962C8B-B14F-4D97-AF65-F5344CB8AC3E}">
        <p14:creationId xmlns:p14="http://schemas.microsoft.com/office/powerpoint/2010/main" val="1126644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57</a:t>
            </a:fld>
            <a:endParaRPr lang="en-US" dirty="0"/>
          </a:p>
        </p:txBody>
      </p:sp>
    </p:spTree>
    <p:extLst>
      <p:ext uri="{BB962C8B-B14F-4D97-AF65-F5344CB8AC3E}">
        <p14:creationId xmlns:p14="http://schemas.microsoft.com/office/powerpoint/2010/main" val="2362167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58</a:t>
            </a:fld>
            <a:endParaRPr lang="en-US" dirty="0"/>
          </a:p>
        </p:txBody>
      </p:sp>
    </p:spTree>
    <p:extLst>
      <p:ext uri="{BB962C8B-B14F-4D97-AF65-F5344CB8AC3E}">
        <p14:creationId xmlns:p14="http://schemas.microsoft.com/office/powerpoint/2010/main" val="9810747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59</a:t>
            </a:fld>
            <a:endParaRPr lang="en-US" dirty="0"/>
          </a:p>
        </p:txBody>
      </p:sp>
    </p:spTree>
    <p:extLst>
      <p:ext uri="{BB962C8B-B14F-4D97-AF65-F5344CB8AC3E}">
        <p14:creationId xmlns:p14="http://schemas.microsoft.com/office/powerpoint/2010/main" val="191716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a:t>
            </a:fld>
            <a:endParaRPr lang="en-US" dirty="0"/>
          </a:p>
        </p:txBody>
      </p:sp>
    </p:spTree>
    <p:extLst>
      <p:ext uri="{BB962C8B-B14F-4D97-AF65-F5344CB8AC3E}">
        <p14:creationId xmlns:p14="http://schemas.microsoft.com/office/powerpoint/2010/main" val="2728050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60</a:t>
            </a:fld>
            <a:endParaRPr lang="en-US" dirty="0"/>
          </a:p>
        </p:txBody>
      </p:sp>
    </p:spTree>
    <p:extLst>
      <p:ext uri="{BB962C8B-B14F-4D97-AF65-F5344CB8AC3E}">
        <p14:creationId xmlns:p14="http://schemas.microsoft.com/office/powerpoint/2010/main" val="1721126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61</a:t>
            </a:fld>
            <a:endParaRPr lang="en-US" dirty="0"/>
          </a:p>
        </p:txBody>
      </p:sp>
    </p:spTree>
    <p:extLst>
      <p:ext uri="{BB962C8B-B14F-4D97-AF65-F5344CB8AC3E}">
        <p14:creationId xmlns:p14="http://schemas.microsoft.com/office/powerpoint/2010/main" val="42497710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62</a:t>
            </a:fld>
            <a:endParaRPr lang="en-US" dirty="0"/>
          </a:p>
        </p:txBody>
      </p:sp>
    </p:spTree>
    <p:extLst>
      <p:ext uri="{BB962C8B-B14F-4D97-AF65-F5344CB8AC3E}">
        <p14:creationId xmlns:p14="http://schemas.microsoft.com/office/powerpoint/2010/main" val="3750124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63</a:t>
            </a:fld>
            <a:endParaRPr lang="en-US" dirty="0"/>
          </a:p>
        </p:txBody>
      </p:sp>
    </p:spTree>
    <p:extLst>
      <p:ext uri="{BB962C8B-B14F-4D97-AF65-F5344CB8AC3E}">
        <p14:creationId xmlns:p14="http://schemas.microsoft.com/office/powerpoint/2010/main" val="605177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64</a:t>
            </a:fld>
            <a:endParaRPr lang="en-US" dirty="0"/>
          </a:p>
        </p:txBody>
      </p:sp>
    </p:spTree>
    <p:extLst>
      <p:ext uri="{BB962C8B-B14F-4D97-AF65-F5344CB8AC3E}">
        <p14:creationId xmlns:p14="http://schemas.microsoft.com/office/powerpoint/2010/main" val="709885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listening!</a:t>
            </a:r>
            <a:endParaRPr kumimoji="1" lang="zh-CN" altLang="en-US" dirty="0"/>
          </a:p>
        </p:txBody>
      </p:sp>
      <p:sp>
        <p:nvSpPr>
          <p:cNvPr id="4" name="幻灯片编号占位符 3"/>
          <p:cNvSpPr>
            <a:spLocks noGrp="1"/>
          </p:cNvSpPr>
          <p:nvPr>
            <p:ph type="sldNum" sz="quarter" idx="10"/>
          </p:nvPr>
        </p:nvSpPr>
        <p:spPr/>
        <p:txBody>
          <a:bodyPr/>
          <a:lstStyle/>
          <a:p>
            <a:fld id="{94B1677A-EDDD-4DA4-9464-453B9AC95701}" type="slidenum">
              <a:rPr lang="zh-CN" altLang="en-US" smtClean="0"/>
              <a:t>65</a:t>
            </a:fld>
            <a:endParaRPr lang="zh-CN" altLang="en-US"/>
          </a:p>
        </p:txBody>
      </p:sp>
    </p:spTree>
    <p:extLst>
      <p:ext uri="{BB962C8B-B14F-4D97-AF65-F5344CB8AC3E}">
        <p14:creationId xmlns:p14="http://schemas.microsoft.com/office/powerpoint/2010/main" val="1105931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7</a:t>
            </a:fld>
            <a:endParaRPr lang="en-US" dirty="0"/>
          </a:p>
        </p:txBody>
      </p:sp>
    </p:spTree>
    <p:extLst>
      <p:ext uri="{BB962C8B-B14F-4D97-AF65-F5344CB8AC3E}">
        <p14:creationId xmlns:p14="http://schemas.microsoft.com/office/powerpoint/2010/main" val="360001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8</a:t>
            </a:fld>
            <a:endParaRPr lang="en-US" dirty="0"/>
          </a:p>
        </p:txBody>
      </p:sp>
    </p:spTree>
    <p:extLst>
      <p:ext uri="{BB962C8B-B14F-4D97-AF65-F5344CB8AC3E}">
        <p14:creationId xmlns:p14="http://schemas.microsoft.com/office/powerpoint/2010/main" val="213067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9</a:t>
            </a:fld>
            <a:endParaRPr lang="en-US" dirty="0"/>
          </a:p>
        </p:txBody>
      </p:sp>
    </p:spTree>
    <p:extLst>
      <p:ext uri="{BB962C8B-B14F-4D97-AF65-F5344CB8AC3E}">
        <p14:creationId xmlns:p14="http://schemas.microsoft.com/office/powerpoint/2010/main" val="3701667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743583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9840689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3525544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2964443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2804234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33695420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837519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486979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1550308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513610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2022/9/15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40096902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CB8A-CC46-473E-BAED-B264D45A45B1}" type="datetimeFigureOut">
              <a:rPr lang="zh-CN" altLang="en-US" smtClean="0"/>
              <a:t>2022/9/15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86486-090B-4251-B152-8050B4D26FD2}" type="slidenum">
              <a:rPr lang="zh-CN" altLang="en-US" smtClean="0"/>
              <a:t>‹#›</a:t>
            </a:fld>
            <a:endParaRPr lang="zh-CN" altLang="en-US"/>
          </a:p>
        </p:txBody>
      </p:sp>
    </p:spTree>
    <p:extLst>
      <p:ext uri="{BB962C8B-B14F-4D97-AF65-F5344CB8AC3E}">
        <p14:creationId xmlns:p14="http://schemas.microsoft.com/office/powerpoint/2010/main" val="263599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350.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5.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6.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57.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578B9E4-7351-4340-9BAC-4D885C36E6D1}"/>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9F279D7-716D-41DC-91D1-CF67A641CB66}"/>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a:extLst>
              <a:ext uri="{FF2B5EF4-FFF2-40B4-BE49-F238E27FC236}">
                <a16:creationId xmlns:a16="http://schemas.microsoft.com/office/drawing/2014/main" id="{995050F5-8F30-4A70-A69E-F6B787105A13}"/>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日期占位符 7">
            <a:extLst>
              <a:ext uri="{FF2B5EF4-FFF2-40B4-BE49-F238E27FC236}">
                <a16:creationId xmlns:a16="http://schemas.microsoft.com/office/drawing/2014/main" id="{A0076C24-50E0-45A9-96B9-F8F6ABD87F0F}"/>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17" name="矩形 16">
            <a:extLst>
              <a:ext uri="{FF2B5EF4-FFF2-40B4-BE49-F238E27FC236}">
                <a16:creationId xmlns:a16="http://schemas.microsoft.com/office/drawing/2014/main" id="{B4AF9F1A-FCAA-4005-A145-35FCDE54E4B4}"/>
              </a:ext>
            </a:extLst>
          </p:cNvPr>
          <p:cNvSpPr/>
          <p:nvPr/>
        </p:nvSpPr>
        <p:spPr>
          <a:xfrm>
            <a:off x="2133599" y="2065983"/>
            <a:ext cx="8151902" cy="923330"/>
          </a:xfrm>
          <a:prstGeom prst="rect">
            <a:avLst/>
          </a:prstGeom>
        </p:spPr>
        <p:txBody>
          <a:bodyPr wrap="square">
            <a:spAutoFit/>
          </a:bodyPr>
          <a:lstStyle/>
          <a:p>
            <a:pPr algn="l"/>
            <a:r>
              <a:rPr lang="en-US" altLang="zh-CN" sz="5400" b="1" i="0" dirty="0">
                <a:solidFill>
                  <a:srgbClr val="444444"/>
                </a:solidFill>
                <a:effectLst/>
                <a:latin typeface="Constantia" panose="02030602050306030303" pitchFamily="18" charset="0"/>
              </a:rPr>
              <a:t>        Video Retrieval</a:t>
            </a:r>
          </a:p>
        </p:txBody>
      </p:sp>
      <p:sp>
        <p:nvSpPr>
          <p:cNvPr id="20" name="矩形 19">
            <a:extLst>
              <a:ext uri="{FF2B5EF4-FFF2-40B4-BE49-F238E27FC236}">
                <a16:creationId xmlns:a16="http://schemas.microsoft.com/office/drawing/2014/main" id="{D74FDF6D-3C2D-ED4C-83FC-CE66320837F4}"/>
              </a:ext>
            </a:extLst>
          </p:cNvPr>
          <p:cNvSpPr/>
          <p:nvPr/>
        </p:nvSpPr>
        <p:spPr>
          <a:xfrm>
            <a:off x="4813801" y="5011308"/>
            <a:ext cx="2339102" cy="461665"/>
          </a:xfrm>
          <a:prstGeom prst="rect">
            <a:avLst/>
          </a:prstGeom>
        </p:spPr>
        <p:txBody>
          <a:bodyPr wrap="none">
            <a:spAutoFit/>
          </a:bodyPr>
          <a:lstStyle/>
          <a:p>
            <a:pPr algn="ctr"/>
            <a:r>
              <a:rPr lang="zh-CN" altLang="en-US" sz="2400" b="1" dirty="0">
                <a:solidFill>
                  <a:srgbClr val="4747BA"/>
                </a:solidFill>
                <a:latin typeface="宋体" panose="02010600030101010101" pitchFamily="2" charset="-122"/>
                <a:ea typeface="宋体" panose="02010600030101010101" pitchFamily="2" charset="-122"/>
              </a:rPr>
              <a:t>汇报人：王铭阳</a:t>
            </a:r>
          </a:p>
        </p:txBody>
      </p:sp>
      <p:sp>
        <p:nvSpPr>
          <p:cNvPr id="16" name="Fußzeilenplatzhalter 4">
            <a:extLst>
              <a:ext uri="{FF2B5EF4-FFF2-40B4-BE49-F238E27FC236}">
                <a16:creationId xmlns:a16="http://schemas.microsoft.com/office/drawing/2014/main" id="{654A4F32-55D8-45EB-91E7-C3D4C7630972}"/>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pic>
        <p:nvPicPr>
          <p:cNvPr id="15" name="图片 14">
            <a:extLst>
              <a:ext uri="{FF2B5EF4-FFF2-40B4-BE49-F238E27FC236}">
                <a16:creationId xmlns:a16="http://schemas.microsoft.com/office/drawing/2014/main" id="{B5107ECD-ADC8-4E2D-BAD5-C8BB26DF3A3F}"/>
              </a:ext>
            </a:extLst>
          </p:cNvPr>
          <p:cNvPicPr>
            <a:picLocks noChangeAspect="1"/>
          </p:cNvPicPr>
          <p:nvPr/>
        </p:nvPicPr>
        <p:blipFill>
          <a:blip r:embed="rId3"/>
          <a:stretch>
            <a:fillRect/>
          </a:stretch>
        </p:blipFill>
        <p:spPr>
          <a:xfrm>
            <a:off x="445434" y="232034"/>
            <a:ext cx="2438400" cy="527343"/>
          </a:xfrm>
          <a:prstGeom prst="rect">
            <a:avLst/>
          </a:prstGeom>
        </p:spPr>
      </p:pic>
      <p:sp>
        <p:nvSpPr>
          <p:cNvPr id="19" name="灯片编号占位符 8">
            <a:extLst>
              <a:ext uri="{FF2B5EF4-FFF2-40B4-BE49-F238E27FC236}">
                <a16:creationId xmlns:a16="http://schemas.microsoft.com/office/drawing/2014/main" id="{8599389A-CA9E-2845-8DF2-0586F33584CA}"/>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Rectangle 1">
            <a:extLst>
              <a:ext uri="{FF2B5EF4-FFF2-40B4-BE49-F238E27FC236}">
                <a16:creationId xmlns:a16="http://schemas.microsoft.com/office/drawing/2014/main" id="{E4F0BDC7-DF0E-3190-BB06-7B978563AB2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35870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06530"/>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Learning a Latent Space</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5252720" y="1294144"/>
                <a:ext cx="6939280" cy="4453720"/>
              </a:xfrm>
              <a:prstGeom prst="rect">
                <a:avLst/>
              </a:prstGeom>
              <a:noFill/>
            </p:spPr>
            <p:txBody>
              <a:bodyPr wrap="square">
                <a:spAutoFit/>
              </a:bodyPr>
              <a:lstStyle/>
              <a:p>
                <a:pPr marL="342900" indent="-34290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ea typeface="宋体" panose="02010600030101010101" pitchFamily="2" charset="-122"/>
                      </a:rPr>
                      <m:t>𝑓</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𝐵𝑁</m:t>
                    </m:r>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𝑊</m:t>
                        </m:r>
                      </m:e>
                      <m:sub>
                        <m:r>
                          <a:rPr lang="en-US" altLang="zh-CN" b="0" i="1" smtClean="0">
                            <a:latin typeface="Cambria Math" panose="02040503050406030204" pitchFamily="18" charset="0"/>
                            <a:ea typeface="宋体" panose="02010600030101010101" pitchFamily="2" charset="-122"/>
                          </a:rPr>
                          <m:t>1</m:t>
                        </m:r>
                      </m:sub>
                    </m:sSub>
                    <m:r>
                      <m:rPr>
                        <m:sty m:val="p"/>
                      </m:rPr>
                      <a:rPr lang="el-GR" altLang="zh-CN" b="0" i="1" smtClean="0">
                        <a:latin typeface="Cambria Math" panose="02040503050406030204" pitchFamily="18" charset="0"/>
                        <a:ea typeface="Cambria Math" panose="02040503050406030204" pitchFamily="18" charset="0"/>
                      </a:rPr>
                      <m:t>Φ</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宋体" panose="02010600030101010101" pitchFamily="2" charset="-122"/>
                          </a:rPr>
                          <m:t>𝑣</m:t>
                        </m:r>
                      </m:e>
                    </m:d>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𝑏</m:t>
                        </m:r>
                      </m:e>
                      <m:sub>
                        <m:r>
                          <a:rPr lang="en-US" altLang="zh-CN" b="0" i="1" smtClean="0">
                            <a:latin typeface="Cambria Math" panose="02040503050406030204" pitchFamily="18" charset="0"/>
                            <a:ea typeface="宋体" panose="02010600030101010101" pitchFamily="2" charset="-122"/>
                          </a:rPr>
                          <m:t>1</m:t>
                        </m:r>
                      </m:sub>
                    </m:sSub>
                  </m:oMath>
                </a14:m>
                <a:r>
                  <a:rPr lang="en-US" altLang="zh-CN" dirty="0">
                    <a:latin typeface="宋体" panose="02010600030101010101" pitchFamily="2" charset="-122"/>
                    <a:ea typeface="宋体" panose="02010600030101010101" pitchFamily="2" charset="-122"/>
                  </a:rPr>
                  <a:t>, </a:t>
                </a:r>
                <a14:m>
                  <m:oMath xmlns:m="http://schemas.openxmlformats.org/officeDocument/2006/math">
                    <m:r>
                      <a:rPr lang="en-US" altLang="zh-CN" i="1">
                        <a:latin typeface="Cambria Math" panose="02040503050406030204" pitchFamily="18" charset="0"/>
                        <a:ea typeface="宋体" panose="02010600030101010101" pitchFamily="2" charset="-122"/>
                      </a:rPr>
                      <m:t>𝑓</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𝐵𝑁</m:t>
                    </m:r>
                    <m:r>
                      <a:rPr lang="en-US" altLang="zh-CN" i="1">
                        <a:latin typeface="Cambria Math" panose="02040503050406030204" pitchFamily="18" charset="0"/>
                        <a:ea typeface="宋体" panose="02010600030101010101" pitchFamily="2" charset="-122"/>
                      </a:rPr>
                      <m:t>(</m:t>
                    </m:r>
                    <m:sSub>
                      <m:sSubPr>
                        <m:ctrlPr>
                          <a:rPr lang="en-US" altLang="zh-CN" i="1" smtClean="0">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𝑊</m:t>
                        </m:r>
                      </m:e>
                      <m:sub>
                        <m:r>
                          <a:rPr lang="en-US" altLang="zh-CN" b="0" i="1" smtClean="0">
                            <a:latin typeface="Cambria Math" panose="02040503050406030204" pitchFamily="18" charset="0"/>
                            <a:ea typeface="宋体" panose="02010600030101010101" pitchFamily="2" charset="-122"/>
                          </a:rPr>
                          <m:t>2</m:t>
                        </m:r>
                      </m:sub>
                    </m:sSub>
                    <m:r>
                      <m:rPr>
                        <m:sty m:val="p"/>
                      </m:rPr>
                      <a:rPr lang="el-GR" altLang="zh-CN" i="1">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𝑏</m:t>
                        </m:r>
                      </m:e>
                      <m:sub>
                        <m:r>
                          <a:rPr lang="en-US" altLang="zh-CN" b="0" i="1" smtClean="0">
                            <a:latin typeface="Cambria Math" panose="02040503050406030204" pitchFamily="18" charset="0"/>
                            <a:ea typeface="宋体" panose="02010600030101010101" pitchFamily="2" charset="-122"/>
                          </a:rPr>
                          <m:t>2</m:t>
                        </m:r>
                      </m:sub>
                    </m:sSub>
                  </m:oMath>
                </a14:m>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r>
                  <a:rPr lang="zh-CN" altLang="en-US" i="1" dirty="0">
                    <a:latin typeface="宋体" panose="02010600030101010101" pitchFamily="2" charset="-122"/>
                    <a:ea typeface="宋体" panose="02010600030101010101" pitchFamily="2" charset="-122"/>
                  </a:rPr>
                  <a:t>其中</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𝑊</m:t>
                        </m:r>
                      </m:e>
                      <m:sub>
                        <m:r>
                          <a:rPr lang="en-US" altLang="zh-CN" b="0" i="1" smtClean="0">
                            <a:latin typeface="Cambria Math" panose="02040503050406030204" pitchFamily="18" charset="0"/>
                            <a:ea typeface="宋体" panose="02010600030101010101" pitchFamily="2" charset="-122"/>
                          </a:rPr>
                          <m:t>1</m:t>
                        </m:r>
                      </m:sub>
                    </m:sSub>
                  </m:oMath>
                </a14:m>
                <a:r>
                  <a:rPr lang="zh-CN" altLang="en-US" i="1" dirty="0">
                    <a:latin typeface="宋体" panose="02010600030101010101" pitchFamily="2" charset="-122"/>
                    <a:ea typeface="宋体" panose="02010600030101010101" pitchFamily="2" charset="-122"/>
                  </a:rPr>
                  <a:t>和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𝑊</m:t>
                        </m:r>
                      </m:e>
                      <m:sub>
                        <m:r>
                          <a:rPr lang="en-US" altLang="zh-CN" i="1">
                            <a:latin typeface="Cambria Math" panose="02040503050406030204" pitchFamily="18" charset="0"/>
                            <a:ea typeface="宋体" panose="02010600030101010101" pitchFamily="2" charset="-122"/>
                          </a:rPr>
                          <m:t>2</m:t>
                        </m:r>
                      </m:sub>
                    </m:sSub>
                  </m:oMath>
                </a14:m>
                <a:r>
                  <a:rPr lang="zh-CN" altLang="en-US" i="1" dirty="0">
                    <a:latin typeface="宋体" panose="02010600030101010101" pitchFamily="2" charset="-122"/>
                    <a:ea typeface="宋体" panose="02010600030101010101" pitchFamily="2" charset="-122"/>
                  </a:rPr>
                  <a:t>参数化每一侧的</a:t>
                </a:r>
                <a:r>
                  <a:rPr lang="en-US" altLang="zh-CN" i="1" dirty="0">
                    <a:latin typeface="Constantia" panose="02030602050306030303" pitchFamily="18" charset="0"/>
                    <a:ea typeface="宋体" panose="02010600030101010101" pitchFamily="2" charset="-122"/>
                  </a:rPr>
                  <a:t>FC</a:t>
                </a:r>
                <a:r>
                  <a:rPr lang="zh-CN" altLang="en-US" i="1" dirty="0">
                    <a:latin typeface="宋体" panose="02010600030101010101" pitchFamily="2" charset="-122"/>
                    <a:ea typeface="宋体" panose="02010600030101010101" pitchFamily="2" charset="-122"/>
                  </a:rPr>
                  <a:t>层，</a:t>
                </a:r>
                <a:r>
                  <a:rPr lang="en-US" altLang="zh-CN" i="1" dirty="0">
                    <a:latin typeface="宋体" panose="02010600030101010101" pitchFamily="2" charset="-122"/>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𝑏</m:t>
                        </m:r>
                      </m:e>
                      <m:sub>
                        <m:r>
                          <a:rPr lang="en-US" altLang="zh-CN" i="1">
                            <a:latin typeface="Cambria Math" panose="02040503050406030204" pitchFamily="18" charset="0"/>
                            <a:ea typeface="宋体" panose="02010600030101010101" pitchFamily="2" charset="-122"/>
                          </a:rPr>
                          <m:t>1</m:t>
                        </m:r>
                      </m:sub>
                    </m:sSub>
                  </m:oMath>
                </a14:m>
                <a:r>
                  <a:rPr lang="zh-CN" altLang="en-US" i="1" dirty="0">
                    <a:latin typeface="宋体" panose="02010600030101010101" pitchFamily="2" charset="-122"/>
                    <a:ea typeface="宋体" panose="02010600030101010101" pitchFamily="2" charset="-122"/>
                  </a:rPr>
                  <a:t>和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𝑏</m:t>
                        </m:r>
                      </m:e>
                      <m:sub>
                        <m:r>
                          <a:rPr lang="en-US" altLang="zh-CN" i="1">
                            <a:latin typeface="Cambria Math" panose="02040503050406030204" pitchFamily="18" charset="0"/>
                            <a:ea typeface="宋体" panose="02010600030101010101" pitchFamily="2" charset="-122"/>
                          </a:rPr>
                          <m:t>2</m:t>
                        </m:r>
                      </m:sub>
                    </m:sSub>
                  </m:oMath>
                </a14:m>
                <a:r>
                  <a:rPr lang="zh-CN" altLang="en-US" i="1" dirty="0">
                    <a:latin typeface="宋体" panose="02010600030101010101" pitchFamily="2" charset="-122"/>
                    <a:ea typeface="宋体" panose="02010600030101010101" pitchFamily="2" charset="-122"/>
                  </a:rPr>
                  <a:t>作为偏置项。</a:t>
                </a:r>
                <a:endParaRPr lang="en-US" altLang="zh-CN" i="1"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测量文本</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视频相似性采用余弦相似性。</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𝑙𝑎𝑡</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𝑓</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num>
                      <m:den>
                        <m:d>
                          <m:dPr>
                            <m:begChr m:val="|"/>
                            <m:endChr m:val="|"/>
                            <m:ctrlPr>
                              <a:rPr lang="en-US" altLang="zh-CN" b="0" i="1" smtClean="0">
                                <a:latin typeface="Cambria Math" panose="02040503050406030204" pitchFamily="18" charset="0"/>
                                <a:ea typeface="宋体" panose="02010600030101010101" pitchFamily="2" charset="-122"/>
                              </a:rPr>
                            </m:ctrlPr>
                          </m:dPr>
                          <m:e>
                            <m:d>
                              <m:dPr>
                                <m:begChr m:val="|"/>
                                <m:endChr m:val="|"/>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𝑓</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e>
                                </m:d>
                              </m:e>
                            </m:d>
                          </m:e>
                        </m:d>
                        <m:r>
                          <a:rPr lang="en-US" altLang="zh-CN" b="0" i="1" smtClean="0">
                            <a:latin typeface="Cambria Math" panose="02040503050406030204" pitchFamily="18" charset="0"/>
                            <a:ea typeface="宋体" panose="02010600030101010101" pitchFamily="2" charset="-122"/>
                          </a:rPr>
                          <m:t> |</m:t>
                        </m:r>
                        <m:d>
                          <m:dPr>
                            <m:begChr m:val="|"/>
                            <m:endChr m:val="|"/>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𝑓</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𝑠</m:t>
                                </m:r>
                              </m:e>
                            </m:d>
                          </m:e>
                        </m:d>
                        <m:r>
                          <a:rPr lang="en-US" altLang="zh-CN" b="0" i="1" smtClean="0">
                            <a:latin typeface="Cambria Math" panose="02040503050406030204" pitchFamily="18" charset="0"/>
                            <a:ea typeface="宋体" panose="02010600030101010101" pitchFamily="2" charset="-122"/>
                          </a:rPr>
                          <m:t>|</m:t>
                        </m:r>
                      </m:den>
                    </m:f>
                  </m:oMath>
                </a14:m>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在潜在空间中，一个理想的相似度函数应该使相关的视频句子对靠近，而不相关的视频句子对远离。</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b="0" i="1" smtClean="0">
                            <a:latin typeface="Cambria Math" panose="02040503050406030204" pitchFamily="18" charset="0"/>
                            <a:ea typeface="宋体" panose="02010600030101010101" pitchFamily="2" charset="-122"/>
                          </a:rPr>
                          <m:t>𝑙𝑎𝑡</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r>
                      <m:rPr>
                        <m:sty m:val="p"/>
                      </m:rPr>
                      <a:rPr lang="en-US" altLang="zh-CN" b="0" i="0" smtClean="0">
                        <a:latin typeface="Cambria Math" panose="02040503050406030204" pitchFamily="18" charset="0"/>
                        <a:ea typeface="宋体" panose="02010600030101010101" pitchFamily="2" charset="-122"/>
                      </a:rPr>
                      <m:t>max</m:t>
                    </m:r>
                    <m:r>
                      <a:rPr lang="en-US" altLang="zh-CN" b="0" i="1" smtClean="0">
                        <a:latin typeface="Cambria Math" panose="02040503050406030204" pitchFamily="18" charset="0"/>
                        <a:ea typeface="宋体" panose="02010600030101010101" pitchFamily="2" charset="-122"/>
                      </a:rPr>
                      <m:t>⁡(0,</m:t>
                    </m:r>
                    <m:r>
                      <a:rPr lang="en-US" altLang="zh-CN" b="0" i="1" smtClean="0">
                        <a:latin typeface="Cambria Math" panose="02040503050406030204" pitchFamily="18" charset="0"/>
                        <a:ea typeface="宋体" panose="02010600030101010101" pitchFamily="2" charset="-122"/>
                      </a:rPr>
                      <m:t>𝑚</m:t>
                    </m:r>
                    <m:r>
                      <a:rPr lang="en-US" altLang="zh-CN" b="0" i="1" smtClean="0">
                        <a:latin typeface="Cambria Math" panose="02040503050406030204" pitchFamily="18" charset="0"/>
                        <a:ea typeface="宋体" panose="02010600030101010101" pitchFamily="2" charset="-122"/>
                      </a:rPr>
                      <m:t>+</m:t>
                    </m:r>
                  </m:oMath>
                </a14:m>
                <a:r>
                  <a:rPr lang="en-US" altLang="zh-CN" dirty="0">
                    <a:latin typeface="宋体" panose="02010600030101010101" pitchFamily="2" charset="-122"/>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𝑙𝑎𝑡</m:t>
                        </m:r>
                      </m:sub>
                    </m:sSub>
                    <m:d>
                      <m:dPr>
                        <m:ctrlPr>
                          <a:rPr lang="en-US" altLang="zh-CN" i="1" smtClean="0">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sSup>
                          <m:sSupPr>
                            <m:ctrlPr>
                              <a:rPr lang="en-US" altLang="zh-CN" i="1" smtClean="0">
                                <a:latin typeface="Cambria Math" panose="02040503050406030204" pitchFamily="18" charset="0"/>
                                <a:ea typeface="宋体" panose="02010600030101010101" pitchFamily="2" charset="-122"/>
                              </a:rPr>
                            </m:ctrlPr>
                          </m:sSupPr>
                          <m:e>
                            <m:r>
                              <a:rPr lang="en-US" altLang="zh-CN" b="0" i="1" smtClean="0">
                                <a:latin typeface="Cambria Math" panose="02040503050406030204" pitchFamily="18" charset="0"/>
                                <a:ea typeface="宋体" panose="02010600030101010101" pitchFamily="2" charset="-122"/>
                              </a:rPr>
                              <m:t>𝑠</m:t>
                            </m:r>
                          </m:e>
                          <m:sup>
                            <m:r>
                              <a:rPr lang="en-US" altLang="zh-CN" b="0" i="1" smtClean="0">
                                <a:latin typeface="Cambria Math" panose="02040503050406030204" pitchFamily="18" charset="0"/>
                                <a:ea typeface="宋体" panose="02010600030101010101" pitchFamily="2" charset="-122"/>
                              </a:rPr>
                              <m:t>−</m:t>
                            </m:r>
                          </m:sup>
                        </m:sSup>
                      </m:e>
                    </m:d>
                    <m:r>
                      <a:rPr lang="en-US" altLang="zh-CN" b="0" i="1"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i="1">
                            <a:latin typeface="Cambria Math" panose="02040503050406030204" pitchFamily="18" charset="0"/>
                            <a:ea typeface="宋体" panose="02010600030101010101" pitchFamily="2" charset="-122"/>
                          </a:rPr>
                          <m:t>𝑙𝑎𝑡</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oMath>
                </a14:m>
                <a:r>
                  <a:rPr lang="en-US" altLang="zh-CN" dirty="0">
                    <a:latin typeface="宋体" panose="02010600030101010101" pitchFamily="2" charset="-122"/>
                    <a:ea typeface="宋体" panose="02010600030101010101" pitchFamily="2" charset="-122"/>
                  </a:rPr>
                  <a:t> </a:t>
                </a:r>
                <a14:m>
                  <m:oMath xmlns:m="http://schemas.openxmlformats.org/officeDocument/2006/math">
                    <m:r>
                      <m:rPr>
                        <m:sty m:val="p"/>
                      </m:rPr>
                      <a:rPr lang="en-US" altLang="zh-CN">
                        <a:latin typeface="Cambria Math" panose="02040503050406030204" pitchFamily="18" charset="0"/>
                        <a:ea typeface="宋体" panose="02010600030101010101" pitchFamily="2" charset="-122"/>
                      </a:rPr>
                      <m:t>max</m:t>
                    </m:r>
                    <m:r>
                      <a:rPr lang="en-US" altLang="zh-CN" i="1">
                        <a:latin typeface="Cambria Math" panose="02040503050406030204" pitchFamily="18" charset="0"/>
                        <a:ea typeface="宋体" panose="02010600030101010101" pitchFamily="2" charset="-122"/>
                      </a:rPr>
                      <m:t>⁡(0,</m:t>
                    </m:r>
                    <m:r>
                      <a:rPr lang="en-US" altLang="zh-CN" i="1">
                        <a:latin typeface="Cambria Math" panose="02040503050406030204" pitchFamily="18" charset="0"/>
                        <a:ea typeface="宋体" panose="02010600030101010101" pitchFamily="2" charset="-122"/>
                      </a:rPr>
                      <m:t>𝑚</m:t>
                    </m:r>
                    <m:r>
                      <a:rPr lang="en-US" altLang="zh-CN" i="1">
                        <a:latin typeface="Cambria Math" panose="02040503050406030204" pitchFamily="18" charset="0"/>
                        <a:ea typeface="宋体" panose="02010600030101010101" pitchFamily="2" charset="-122"/>
                      </a:rPr>
                      <m:t>+</m:t>
                    </m:r>
                  </m:oMath>
                </a14:m>
                <a:r>
                  <a:rPr lang="en-US" altLang="zh-CN" dirty="0">
                    <a:latin typeface="宋体" panose="02010600030101010101" pitchFamily="2" charset="-122"/>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i="1">
                            <a:latin typeface="Cambria Math" panose="02040503050406030204" pitchFamily="18" charset="0"/>
                            <a:ea typeface="宋体" panose="02010600030101010101" pitchFamily="2" charset="-122"/>
                          </a:rPr>
                          <m:t>𝑙𝑎𝑡</m:t>
                        </m:r>
                      </m:sub>
                    </m:sSub>
                    <m:d>
                      <m:dPr>
                        <m:ctrlPr>
                          <a:rPr lang="en-US" altLang="zh-CN" i="1" smtClean="0">
                            <a:latin typeface="Cambria Math" panose="02040503050406030204" pitchFamily="18" charset="0"/>
                            <a:ea typeface="宋体" panose="02010600030101010101" pitchFamily="2" charset="-122"/>
                          </a:rPr>
                        </m:ctrlPr>
                      </m:dPr>
                      <m:e>
                        <m:sSup>
                          <m:sSupPr>
                            <m:ctrlPr>
                              <a:rPr lang="en-US" altLang="zh-CN" i="1">
                                <a:latin typeface="Cambria Math" panose="02040503050406030204" pitchFamily="18" charset="0"/>
                                <a:ea typeface="宋体" panose="02010600030101010101" pitchFamily="2" charset="-122"/>
                              </a:rPr>
                            </m:ctrlPr>
                          </m:sSupPr>
                          <m:e>
                            <m:r>
                              <a:rPr lang="en-US" altLang="zh-CN" i="1">
                                <a:latin typeface="Cambria Math" panose="02040503050406030204" pitchFamily="18" charset="0"/>
                                <a:ea typeface="宋体" panose="02010600030101010101" pitchFamily="2" charset="-122"/>
                              </a:rPr>
                              <m:t>𝑣</m:t>
                            </m:r>
                          </m:e>
                          <m:sup>
                            <m:r>
                              <a:rPr lang="en-US" altLang="zh-CN" i="1">
                                <a:latin typeface="Cambria Math" panose="02040503050406030204" pitchFamily="18" charset="0"/>
                                <a:ea typeface="宋体" panose="02010600030101010101" pitchFamily="2" charset="-122"/>
                              </a:rPr>
                              <m:t>−</m:t>
                            </m:r>
                          </m:sup>
                        </m:sSup>
                        <m:r>
                          <a:rPr lang="en-US" altLang="zh-CN" i="1">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i="1" smtClean="0">
                            <a:latin typeface="Cambria Math" panose="02040503050406030204" pitchFamily="18" charset="0"/>
                            <a:ea typeface="宋体" panose="02010600030101010101" pitchFamily="2" charset="-122"/>
                          </a:rPr>
                          <m:t> </m:t>
                        </m:r>
                      </m:e>
                    </m:d>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i="1">
                            <a:latin typeface="Cambria Math" panose="02040503050406030204" pitchFamily="18" charset="0"/>
                            <a:ea typeface="宋体" panose="02010600030101010101" pitchFamily="2" charset="-122"/>
                          </a:rPr>
                          <m:t>𝑙𝑎𝑡</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i="1">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r>
                  <a:rPr lang="en-US" altLang="zh-CN" dirty="0">
                    <a:latin typeface="Constantia" panose="02030602050306030303" pitchFamily="18" charset="0"/>
                    <a:ea typeface="宋体" panose="02010600030101010101" pitchFamily="2" charset="-122"/>
                  </a:rPr>
                  <a:t>m</a:t>
                </a:r>
                <a:r>
                  <a:rPr lang="zh-CN" altLang="en-US" dirty="0">
                    <a:latin typeface="宋体" panose="02010600030101010101" pitchFamily="2" charset="-122"/>
                    <a:ea typeface="宋体" panose="02010600030101010101" pitchFamily="2" charset="-122"/>
                  </a:rPr>
                  <a:t>为边缘常数</a:t>
                </a:r>
                <a:r>
                  <a:rPr lang="en-US" altLang="zh-CN" dirty="0">
                    <a:latin typeface="宋体" panose="02010600030101010101" pitchFamily="2" charset="-122"/>
                    <a:ea typeface="宋体" panose="02010600030101010101" pitchFamily="2" charset="-122"/>
                  </a:rPr>
                  <a:t>, </a:t>
                </a:r>
                <a14:m>
                  <m:oMath xmlns:m="http://schemas.openxmlformats.org/officeDocument/2006/math">
                    <m:sSup>
                      <m:sSupPr>
                        <m:ctrlPr>
                          <a:rPr lang="en-US" altLang="zh-CN" i="1">
                            <a:latin typeface="Cambria Math" panose="02040503050406030204" pitchFamily="18" charset="0"/>
                            <a:ea typeface="宋体" panose="02010600030101010101" pitchFamily="2" charset="-122"/>
                          </a:rPr>
                        </m:ctrlPr>
                      </m:sSupPr>
                      <m:e>
                        <m:r>
                          <a:rPr lang="en-US" altLang="zh-CN" i="1">
                            <a:latin typeface="Cambria Math" panose="02040503050406030204" pitchFamily="18" charset="0"/>
                            <a:ea typeface="宋体" panose="02010600030101010101" pitchFamily="2" charset="-122"/>
                          </a:rPr>
                          <m:t>𝑣</m:t>
                        </m:r>
                      </m:e>
                      <m:sup>
                        <m:r>
                          <a:rPr lang="en-US" altLang="zh-CN" i="1">
                            <a:latin typeface="Cambria Math" panose="02040503050406030204" pitchFamily="18" charset="0"/>
                            <a:ea typeface="宋体" panose="02010600030101010101" pitchFamily="2" charset="-122"/>
                          </a:rPr>
                          <m:t>−</m:t>
                        </m:r>
                      </m:sup>
                    </m:sSup>
                  </m:oMath>
                </a14:m>
                <a:r>
                  <a:rPr lang="en-US" altLang="zh-CN" dirty="0">
                    <a:latin typeface="宋体" panose="02010600030101010101" pitchFamily="2" charset="-122"/>
                    <a:ea typeface="宋体" panose="02010600030101010101" pitchFamily="2" charset="-122"/>
                  </a:rPr>
                  <a:t>, </a:t>
                </a:r>
                <a14:m>
                  <m:oMath xmlns:m="http://schemas.openxmlformats.org/officeDocument/2006/math">
                    <m:sSup>
                      <m:sSupPr>
                        <m:ctrlPr>
                          <a:rPr lang="en-US" altLang="zh-CN" i="1">
                            <a:latin typeface="Cambria Math" panose="02040503050406030204" pitchFamily="18" charset="0"/>
                            <a:ea typeface="宋体" panose="02010600030101010101" pitchFamily="2" charset="-122"/>
                          </a:rPr>
                        </m:ctrlPr>
                      </m:sSupPr>
                      <m:e>
                        <m:r>
                          <a:rPr lang="en-US" altLang="zh-CN" i="1">
                            <a:latin typeface="Cambria Math" panose="02040503050406030204" pitchFamily="18" charset="0"/>
                            <a:ea typeface="宋体" panose="02010600030101010101" pitchFamily="2" charset="-122"/>
                          </a:rPr>
                          <m:t>𝑠</m:t>
                        </m:r>
                      </m:e>
                      <m:sup>
                        <m:r>
                          <a:rPr lang="en-US" altLang="zh-CN" i="1">
                            <a:latin typeface="Cambria Math" panose="02040503050406030204" pitchFamily="18" charset="0"/>
                            <a:ea typeface="宋体" panose="02010600030101010101" pitchFamily="2" charset="-122"/>
                          </a:rPr>
                          <m:t>−</m:t>
                        </m:r>
                      </m:sup>
                    </m:sSup>
                    <m:r>
                      <a:rPr lang="zh-CN" altLang="en-US" i="1" smtClean="0">
                        <a:latin typeface="Cambria Math" panose="02040503050406030204" pitchFamily="18" charset="0"/>
                        <a:ea typeface="宋体" panose="02010600030101010101" pitchFamily="2" charset="-122"/>
                      </a:rPr>
                      <m:t>代表</m:t>
                    </m:r>
                  </m:oMath>
                </a14:m>
                <a:r>
                  <a:rPr lang="zh-CN" altLang="en-US" dirty="0">
                    <a:latin typeface="宋体" panose="02010600030101010101" pitchFamily="2" charset="-122"/>
                    <a:ea typeface="宋体" panose="02010600030101010101" pitchFamily="2" charset="-122"/>
                  </a:rPr>
                  <a:t>视频的图像的反例，这两个反例不是随机采样的，选择当前小批量中最相似但负面的句子和视频。</a:t>
                </a:r>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5252720" y="1294144"/>
                <a:ext cx="6939280" cy="4453720"/>
              </a:xfrm>
              <a:prstGeom prst="rect">
                <a:avLst/>
              </a:prstGeom>
              <a:blipFill>
                <a:blip r:embed="rId5"/>
                <a:stretch>
                  <a:fillRect l="-615" r="-703" b="-109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3025A2C-FD01-5261-6B36-CF4942AC29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8266" y="1433224"/>
            <a:ext cx="3963672" cy="4683760"/>
          </a:xfrm>
          <a:prstGeom prst="rect">
            <a:avLst/>
          </a:prstGeom>
        </p:spPr>
      </p:pic>
    </p:spTree>
    <p:extLst>
      <p:ext uri="{BB962C8B-B14F-4D97-AF65-F5344CB8AC3E}">
        <p14:creationId xmlns:p14="http://schemas.microsoft.com/office/powerpoint/2010/main" val="15448774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Learning a Concept Space</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5252720" y="2403943"/>
                <a:ext cx="6939280" cy="2659574"/>
              </a:xfrm>
              <a:prstGeom prst="rect">
                <a:avLst/>
              </a:prstGeom>
              <a:noFill/>
            </p:spPr>
            <p:txBody>
              <a:bodyPr wrap="square">
                <a:spAutoFit/>
              </a:bodyPr>
              <a:lstStyle/>
              <a:p>
                <a:pPr marL="342900" indent="-342900">
                  <a:lnSpc>
                    <a:spcPct val="20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ea typeface="宋体" panose="02010600030101010101" pitchFamily="2" charset="-122"/>
                      </a:rPr>
                      <m:t>𝑔</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e>
                    </m:d>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𝐵𝑁</m:t>
                    </m:r>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𝑊</m:t>
                        </m:r>
                      </m:e>
                      <m:sub>
                        <m:r>
                          <a:rPr lang="en-US" altLang="zh-CN" b="0" i="1" smtClean="0">
                            <a:latin typeface="Cambria Math" panose="02040503050406030204" pitchFamily="18" charset="0"/>
                            <a:ea typeface="宋体" panose="02010600030101010101" pitchFamily="2" charset="-122"/>
                          </a:rPr>
                          <m:t>3</m:t>
                        </m:r>
                      </m:sub>
                    </m:sSub>
                    <m:r>
                      <m:rPr>
                        <m:sty m:val="p"/>
                      </m:rPr>
                      <a:rPr lang="el-GR" altLang="zh-CN" b="0" i="1" smtClean="0">
                        <a:latin typeface="Cambria Math" panose="02040503050406030204" pitchFamily="18" charset="0"/>
                        <a:ea typeface="Cambria Math" panose="02040503050406030204" pitchFamily="18" charset="0"/>
                      </a:rPr>
                      <m:t>Φ</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宋体" panose="02010600030101010101" pitchFamily="2" charset="-122"/>
                          </a:rPr>
                          <m:t>𝑣</m:t>
                        </m:r>
                      </m:e>
                    </m:d>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𝑏</m:t>
                        </m:r>
                      </m:e>
                      <m:sub>
                        <m:r>
                          <a:rPr lang="en-US" altLang="zh-CN" b="0" i="1" smtClean="0">
                            <a:latin typeface="Cambria Math" panose="02040503050406030204" pitchFamily="18" charset="0"/>
                            <a:ea typeface="宋体" panose="02010600030101010101" pitchFamily="2" charset="-122"/>
                          </a:rPr>
                          <m:t>3</m:t>
                        </m:r>
                      </m:sub>
                    </m:sSub>
                  </m:oMath>
                </a14:m>
                <a:r>
                  <a:rPr lang="en-US" altLang="zh-CN" dirty="0">
                    <a:latin typeface="宋体" panose="02010600030101010101" pitchFamily="2" charset="-122"/>
                    <a:ea typeface="宋体" panose="02010600030101010101" pitchFamily="2" charset="-122"/>
                  </a:rPr>
                  <a:t>, </a:t>
                </a:r>
                <a14:m>
                  <m:oMath xmlns:m="http://schemas.openxmlformats.org/officeDocument/2006/math">
                    <m:r>
                      <m:rPr>
                        <m:sty m:val="p"/>
                      </m:rPr>
                      <a:rPr lang="en-US" altLang="zh-CN" b="0" i="0" smtClean="0">
                        <a:latin typeface="Cambria Math" panose="02040503050406030204" pitchFamily="18" charset="0"/>
                        <a:ea typeface="宋体" panose="02010600030101010101" pitchFamily="2" charset="-122"/>
                      </a:rPr>
                      <m:t>g</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𝐵𝑁</m:t>
                    </m:r>
                    <m:r>
                      <a:rPr lang="en-US" altLang="zh-CN" i="1">
                        <a:latin typeface="Cambria Math" panose="02040503050406030204" pitchFamily="18" charset="0"/>
                        <a:ea typeface="宋体" panose="02010600030101010101" pitchFamily="2" charset="-122"/>
                      </a:rPr>
                      <m:t>(</m:t>
                    </m:r>
                    <m:sSub>
                      <m:sSubPr>
                        <m:ctrlPr>
                          <a:rPr lang="en-US" altLang="zh-CN" i="1" smtClean="0">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𝑊</m:t>
                        </m:r>
                      </m:e>
                      <m:sub>
                        <m:r>
                          <a:rPr lang="en-US" altLang="zh-CN" b="0" i="1" smtClean="0">
                            <a:latin typeface="Cambria Math" panose="02040503050406030204" pitchFamily="18" charset="0"/>
                            <a:ea typeface="宋体" panose="02010600030101010101" pitchFamily="2" charset="-122"/>
                          </a:rPr>
                          <m:t>4</m:t>
                        </m:r>
                      </m:sub>
                    </m:sSub>
                    <m:r>
                      <m:rPr>
                        <m:sty m:val="p"/>
                      </m:rPr>
                      <a:rPr lang="el-GR" altLang="zh-CN" i="1">
                        <a:latin typeface="Cambria Math" panose="02040503050406030204" pitchFamily="18" charset="0"/>
                        <a:ea typeface="Cambria Math" panose="02040503050406030204" pitchFamily="18" charset="0"/>
                      </a:rPr>
                      <m:t>Φ</m:t>
                    </m:r>
                    <m:d>
                      <m:dPr>
                        <m:ctrlPr>
                          <a:rPr lang="en-US" altLang="zh-CN" i="1">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𝑏</m:t>
                        </m:r>
                      </m:e>
                      <m:sub>
                        <m:r>
                          <a:rPr lang="en-US" altLang="zh-CN" b="0" i="1" smtClean="0">
                            <a:latin typeface="Cambria Math" panose="02040503050406030204" pitchFamily="18" charset="0"/>
                            <a:ea typeface="宋体" panose="02010600030101010101" pitchFamily="2" charset="-122"/>
                          </a:rPr>
                          <m:t>4</m:t>
                        </m:r>
                      </m:sub>
                    </m:sSub>
                  </m:oMath>
                </a14:m>
                <a:endParaRPr lang="en-US" altLang="zh-CN" dirty="0">
                  <a:latin typeface="宋体" panose="02010600030101010101" pitchFamily="2" charset="-122"/>
                  <a:ea typeface="宋体" panose="02010600030101010101" pitchFamily="2" charset="-122"/>
                </a:endParaRPr>
              </a:p>
              <a:p>
                <a:pPr marL="342900" indent="-34290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多了</a:t>
                </a:r>
                <a:r>
                  <a:rPr lang="en-US" altLang="zh-CN" dirty="0" err="1">
                    <a:latin typeface="Constantia" panose="02030602050306030303" pitchFamily="18" charset="0"/>
                    <a:ea typeface="宋体" panose="02010600030101010101" pitchFamily="2" charset="-122"/>
                  </a:rPr>
                  <a:t>sigmod</a:t>
                </a:r>
                <a:r>
                  <a:rPr lang="zh-CN" altLang="en-US" dirty="0">
                    <a:latin typeface="宋体" panose="02010600030101010101" pitchFamily="2" charset="-122"/>
                    <a:ea typeface="宋体" panose="02010600030101010101" pitchFamily="2" charset="-122"/>
                  </a:rPr>
                  <a:t>激活函数。</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广义的</a:t>
                </a:r>
                <a:r>
                  <a:rPr lang="en-US" altLang="zh-CN" dirty="0">
                    <a:latin typeface="Constantia" panose="02030602050306030303" pitchFamily="18" charset="0"/>
                    <a:ea typeface="宋体" panose="02010600030101010101" pitchFamily="2" charset="-122"/>
                  </a:rPr>
                  <a:t>Jaccard</a:t>
                </a:r>
                <a:r>
                  <a:rPr lang="zh-CN" altLang="en-US" dirty="0">
                    <a:latin typeface="宋体" panose="02010600030101010101" pitchFamily="2" charset="-122"/>
                    <a:ea typeface="宋体" panose="02010600030101010101" pitchFamily="2" charset="-122"/>
                  </a:rPr>
                  <a:t>相似度</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m:rPr>
                            <m:sty m:val="p"/>
                          </m:rPr>
                          <a:rPr lang="en-US" altLang="zh-CN" i="1">
                            <a:latin typeface="Cambria Math" panose="02040503050406030204" pitchFamily="18" charset="0"/>
                            <a:ea typeface="宋体" panose="02010600030101010101" pitchFamily="2" charset="-122"/>
                          </a:rPr>
                          <m:t>con</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nary>
                          <m:naryPr>
                            <m:chr m:val="∑"/>
                            <m:ctrlPr>
                              <a:rPr lang="en-US" altLang="zh-CN" i="1" smtClean="0">
                                <a:latin typeface="Cambria Math" panose="02040503050406030204" pitchFamily="18" charset="0"/>
                                <a:ea typeface="宋体" panose="02010600030101010101" pitchFamily="2" charset="-122"/>
                              </a:rPr>
                            </m:ctrlPr>
                          </m:naryPr>
                          <m:sub>
                            <m:r>
                              <m:rPr>
                                <m:brk m:alnAt="23"/>
                              </m:rPr>
                              <a:rPr lang="en-US" altLang="zh-CN" b="0" i="1" smtClean="0">
                                <a:latin typeface="Cambria Math" panose="02040503050406030204" pitchFamily="18" charset="0"/>
                                <a:ea typeface="宋体" panose="02010600030101010101" pitchFamily="2" charset="-122"/>
                              </a:rPr>
                              <m:t>𝑖</m:t>
                            </m:r>
                            <m:r>
                              <a:rPr lang="en-US" altLang="zh-CN" b="0" i="1" smtClean="0">
                                <a:latin typeface="Cambria Math" panose="02040503050406030204" pitchFamily="18" charset="0"/>
                                <a:ea typeface="宋体" panose="02010600030101010101" pitchFamily="2" charset="-122"/>
                              </a:rPr>
                              <m:t>=1</m:t>
                            </m:r>
                          </m:sub>
                          <m:sup>
                            <m:r>
                              <a:rPr lang="en-US" altLang="zh-CN" b="0" i="1" smtClean="0">
                                <a:latin typeface="Cambria Math" panose="02040503050406030204" pitchFamily="18" charset="0"/>
                                <a:ea typeface="宋体" panose="02010600030101010101" pitchFamily="2" charset="-122"/>
                              </a:rPr>
                              <m:t>𝐾</m:t>
                            </m:r>
                          </m:sup>
                          <m:e>
                            <m:r>
                              <a:rPr lang="en-US" altLang="zh-CN" b="0" i="1" smtClean="0">
                                <a:latin typeface="Cambria Math" panose="02040503050406030204" pitchFamily="18" charset="0"/>
                                <a:ea typeface="宋体" panose="02010600030101010101" pitchFamily="2" charset="-122"/>
                              </a:rPr>
                              <m:t>𝑚𝑖𝑛</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𝑔</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e>
                              <m:sub>
                                <m:r>
                                  <a:rPr lang="en-US" altLang="zh-CN" b="0" i="1" smtClean="0">
                                    <a:latin typeface="Cambria Math" panose="02040503050406030204" pitchFamily="18" charset="0"/>
                                    <a:ea typeface="宋体" panose="02010600030101010101" pitchFamily="2" charset="-122"/>
                                  </a:rPr>
                                  <m:t>𝑖</m:t>
                                </m:r>
                                <m:r>
                                  <a:rPr lang="en-US" altLang="zh-CN" b="0" i="1" smtClean="0">
                                    <a:latin typeface="Cambria Math" panose="02040503050406030204" pitchFamily="18" charset="0"/>
                                    <a:ea typeface="宋体" panose="02010600030101010101" pitchFamily="2" charset="-122"/>
                                  </a:rPr>
                                  <m:t>, </m:t>
                                </m:r>
                              </m:sub>
                            </m:sSub>
                            <m:sSub>
                              <m:sSubPr>
                                <m:ctrlPr>
                                  <a:rPr lang="en-US" altLang="zh-CN" i="1">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𝑔</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b="0" i="1" smtClean="0">
                                    <a:latin typeface="Cambria Math" panose="02040503050406030204" pitchFamily="18" charset="0"/>
                                    <a:ea typeface="宋体" panose="02010600030101010101" pitchFamily="2" charset="-122"/>
                                  </a:rPr>
                                  <m:t>)</m:t>
                                </m:r>
                              </m:e>
                              <m:sub>
                                <m:r>
                                  <a:rPr lang="en-US" altLang="zh-CN" b="0" i="1" smtClean="0">
                                    <a:latin typeface="Cambria Math" panose="02040503050406030204" pitchFamily="18" charset="0"/>
                                    <a:ea typeface="宋体" panose="02010600030101010101" pitchFamily="2" charset="-122"/>
                                  </a:rPr>
                                  <m:t>𝑖</m:t>
                                </m:r>
                              </m:sub>
                            </m:sSub>
                            <m:r>
                              <a:rPr lang="en-US" altLang="zh-CN" b="0" i="1" smtClean="0">
                                <a:latin typeface="Cambria Math" panose="02040503050406030204" pitchFamily="18" charset="0"/>
                                <a:ea typeface="宋体" panose="02010600030101010101" pitchFamily="2" charset="-122"/>
                              </a:rPr>
                              <m:t>)</m:t>
                            </m:r>
                          </m:e>
                        </m:nary>
                      </m:num>
                      <m:den>
                        <m:nary>
                          <m:naryPr>
                            <m:chr m:val="∑"/>
                            <m:ctrlPr>
                              <a:rPr lang="en-US" altLang="zh-CN" i="1">
                                <a:latin typeface="Cambria Math" panose="02040503050406030204" pitchFamily="18" charset="0"/>
                                <a:ea typeface="宋体" panose="02010600030101010101" pitchFamily="2" charset="-122"/>
                              </a:rPr>
                            </m:ctrlPr>
                          </m:naryPr>
                          <m:sub>
                            <m:r>
                              <m:rPr>
                                <m:brk m:alnAt="23"/>
                              </m:rPr>
                              <a:rPr lang="en-US" altLang="zh-CN" i="1">
                                <a:latin typeface="Cambria Math" panose="02040503050406030204" pitchFamily="18" charset="0"/>
                                <a:ea typeface="宋体" panose="02010600030101010101" pitchFamily="2" charset="-122"/>
                              </a:rPr>
                              <m:t>𝑖</m:t>
                            </m:r>
                            <m:r>
                              <a:rPr lang="en-US" altLang="zh-CN" i="1">
                                <a:latin typeface="Cambria Math" panose="02040503050406030204" pitchFamily="18" charset="0"/>
                                <a:ea typeface="宋体" panose="02010600030101010101" pitchFamily="2" charset="-122"/>
                              </a:rPr>
                              <m:t>=1</m:t>
                            </m:r>
                          </m:sub>
                          <m:sup>
                            <m:r>
                              <a:rPr lang="en-US" altLang="zh-CN" i="1">
                                <a:latin typeface="Cambria Math" panose="02040503050406030204" pitchFamily="18" charset="0"/>
                                <a:ea typeface="宋体" panose="02010600030101010101" pitchFamily="2" charset="-122"/>
                              </a:rPr>
                              <m:t>𝐾</m:t>
                            </m:r>
                          </m:sup>
                          <m:e>
                            <m:r>
                              <a:rPr lang="en-US" altLang="zh-CN" i="1">
                                <a:latin typeface="Cambria Math" panose="02040503050406030204" pitchFamily="18" charset="0"/>
                                <a:ea typeface="宋体" panose="02010600030101010101" pitchFamily="2" charset="-122"/>
                              </a:rPr>
                              <m:t>𝑚</m:t>
                            </m:r>
                            <m:r>
                              <a:rPr lang="en-US" altLang="zh-CN" b="0" i="1" smtClean="0">
                                <a:latin typeface="Cambria Math" panose="02040503050406030204" pitchFamily="18" charset="0"/>
                                <a:ea typeface="宋体" panose="02010600030101010101" pitchFamily="2" charset="-122"/>
                              </a:rPr>
                              <m:t>𝑎𝑥</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𝑔</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e>
                              <m:sub>
                                <m:r>
                                  <a:rPr lang="en-US" altLang="zh-CN" i="1">
                                    <a:latin typeface="Cambria Math" panose="02040503050406030204" pitchFamily="18" charset="0"/>
                                    <a:ea typeface="宋体" panose="02010600030101010101" pitchFamily="2" charset="-122"/>
                                  </a:rPr>
                                  <m:t>𝑖</m:t>
                                </m:r>
                                <m:r>
                                  <a:rPr lang="en-US" altLang="zh-CN" i="1">
                                    <a:latin typeface="Cambria Math" panose="02040503050406030204" pitchFamily="18" charset="0"/>
                                    <a:ea typeface="宋体" panose="02010600030101010101" pitchFamily="2" charset="-122"/>
                                  </a:rPr>
                                  <m:t>, </m:t>
                                </m:r>
                              </m:sub>
                            </m:sSub>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𝑔</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r>
                                  <a:rPr lang="en-US" altLang="zh-CN" i="1">
                                    <a:latin typeface="Cambria Math" panose="02040503050406030204" pitchFamily="18" charset="0"/>
                                    <a:ea typeface="宋体" panose="02010600030101010101" pitchFamily="2" charset="-122"/>
                                  </a:rPr>
                                  <m:t>)</m:t>
                                </m:r>
                              </m:e>
                              <m:sub>
                                <m:r>
                                  <a:rPr lang="en-US" altLang="zh-CN" i="1">
                                    <a:latin typeface="Cambria Math" panose="02040503050406030204" pitchFamily="18" charset="0"/>
                                    <a:ea typeface="宋体" panose="02010600030101010101" pitchFamily="2" charset="-122"/>
                                  </a:rPr>
                                  <m:t>𝑖</m:t>
                                </m:r>
                              </m:sub>
                            </m:sSub>
                            <m:r>
                              <a:rPr lang="en-US" altLang="zh-CN" i="1">
                                <a:latin typeface="Cambria Math" panose="02040503050406030204" pitchFamily="18" charset="0"/>
                                <a:ea typeface="宋体" panose="02010600030101010101" pitchFamily="2" charset="-122"/>
                              </a:rPr>
                              <m:t>)</m:t>
                            </m:r>
                          </m:e>
                        </m:nary>
                      </m:den>
                    </m:f>
                  </m:oMath>
                </a14:m>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5252720" y="2403943"/>
                <a:ext cx="6939280" cy="2659574"/>
              </a:xfrm>
              <a:prstGeom prst="rect">
                <a:avLst/>
              </a:prstGeom>
              <a:blipFill>
                <a:blip r:embed="rId5"/>
                <a:stretch>
                  <a:fillRect l="-61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3025A2C-FD01-5261-6B36-CF4942AC29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8266" y="1433224"/>
            <a:ext cx="3963672" cy="4683760"/>
          </a:xfrm>
          <a:prstGeom prst="rect">
            <a:avLst/>
          </a:prstGeom>
        </p:spPr>
      </p:pic>
    </p:spTree>
    <p:extLst>
      <p:ext uri="{BB962C8B-B14F-4D97-AF65-F5344CB8AC3E}">
        <p14:creationId xmlns:p14="http://schemas.microsoft.com/office/powerpoint/2010/main" val="29477829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Learning a Concept Space</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7338348" y="1369831"/>
                <a:ext cx="4680931" cy="478124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a:t>
                </a:r>
                <a:r>
                  <a:rPr lang="en-US" altLang="zh-CN" dirty="0" err="1">
                    <a:latin typeface="Constantia" panose="02030602050306030303" pitchFamily="18" charset="0"/>
                    <a:ea typeface="宋体" panose="02010600030101010101" pitchFamily="2" charset="-122"/>
                  </a:rPr>
                  <a:t>v,s</a:t>
                </a:r>
                <a:r>
                  <a:rPr lang="en-US" altLang="zh-CN" dirty="0">
                    <a:latin typeface="宋体" panose="02010600030101010101" pitchFamily="2" charset="-122"/>
                    <a:ea typeface="宋体" panose="02010600030101010101" pitchFamily="2" charset="-122"/>
                  </a:rPr>
                  <a:t>)-&gt;(</a:t>
                </a:r>
                <a:r>
                  <a:rPr lang="en-US" altLang="zh-CN" dirty="0" err="1">
                    <a:latin typeface="Constantia" panose="02030602050306030303" pitchFamily="18" charset="0"/>
                    <a:ea typeface="宋体" panose="02010600030101010101" pitchFamily="2" charset="-122"/>
                  </a:rPr>
                  <a:t>v,s,y</a:t>
                </a:r>
                <a:r>
                  <a:rPr lang="en-US" altLang="zh-CN" dirty="0">
                    <a:latin typeface="Constantia" panose="02030602050306030303" pitchFamily="18" charset="0"/>
                    <a:ea typeface="宋体" panose="02010600030101010101" pitchFamily="2" charset="-122"/>
                  </a:rPr>
                  <a:t>)</a:t>
                </a: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𝑙</m:t>
                        </m:r>
                        <m:r>
                          <m:rPr>
                            <m:sty m:val="p"/>
                          </m:rPr>
                          <a:rPr lang="en-US" altLang="zh-CN">
                            <a:latin typeface="Cambria Math" panose="02040503050406030204" pitchFamily="18" charset="0"/>
                          </a:rPr>
                          <m:t>oss</m:t>
                        </m:r>
                      </m:e>
                      <m:sub>
                        <m:r>
                          <a:rPr lang="en-US" altLang="zh-CN">
                            <a:latin typeface="Cambria Math" panose="02040503050406030204" pitchFamily="18" charset="0"/>
                          </a:rPr>
                          <m:t>𝑏𝑐𝑒</m:t>
                        </m:r>
                      </m:sub>
                    </m:sSub>
                    <m:d>
                      <m:dPr>
                        <m:ctrlPr>
                          <a:rPr lang="en-US" altLang="zh-CN" i="1">
                            <a:latin typeface="Cambria Math" panose="02040503050406030204" pitchFamily="18" charset="0"/>
                          </a:rPr>
                        </m:ctrlPr>
                      </m:dPr>
                      <m:e>
                        <m:r>
                          <a:rPr lang="en-US" altLang="zh-CN">
                            <a:latin typeface="Cambria Math" panose="02040503050406030204" pitchFamily="18" charset="0"/>
                          </a:rPr>
                          <m:t>𝑣</m:t>
                        </m:r>
                        <m:r>
                          <a:rPr lang="en-US" altLang="zh-CN">
                            <a:latin typeface="Cambria Math" panose="02040503050406030204" pitchFamily="18" charset="0"/>
                          </a:rPr>
                          <m:t>,</m:t>
                        </m:r>
                        <m:r>
                          <a:rPr lang="en-US" altLang="zh-CN">
                            <a:latin typeface="Cambria Math" panose="02040503050406030204" pitchFamily="18" charset="0"/>
                          </a:rPr>
                          <m:t>𝑠</m:t>
                        </m:r>
                        <m:r>
                          <a:rPr lang="en-US" altLang="zh-CN">
                            <a:latin typeface="Cambria Math" panose="02040503050406030204" pitchFamily="18" charset="0"/>
                          </a:rPr>
                          <m:t>,</m:t>
                        </m:r>
                        <m:r>
                          <a:rPr lang="en-US" altLang="zh-CN">
                            <a:latin typeface="Cambria Math" panose="02040503050406030204" pitchFamily="18" charset="0"/>
                          </a:rPr>
                          <m:t>𝑦</m:t>
                        </m:r>
                      </m:e>
                    </m:d>
                    <m:r>
                      <a:rPr lang="en-US" altLang="zh-CN">
                        <a:latin typeface="Cambria Math" panose="02040503050406030204" pitchFamily="18" charset="0"/>
                      </a:rPr>
                      <m:t>=−</m:t>
                    </m:r>
                    <m:d>
                      <m:dPr>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𝐾</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𝐾</m:t>
                            </m:r>
                          </m:sup>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𝑣</m:t>
                                            </m:r>
                                          </m:e>
                                        </m:d>
                                      </m:e>
                                      <m:sub>
                                        <m:r>
                                          <a:rPr lang="en-US" altLang="zh-CN">
                                            <a:latin typeface="Cambria Math" panose="02040503050406030204" pitchFamily="18" charset="0"/>
                                          </a:rPr>
                                          <m:t>𝑖</m:t>
                                        </m:r>
                                      </m:sub>
                                    </m:sSub>
                                    <m:r>
                                      <a:rPr lang="en-US" altLang="zh-CN">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1−</m:t>
                                            </m:r>
                                            <m:r>
                                              <a:rPr lang="en-US" altLang="zh-CN">
                                                <a:latin typeface="Cambria Math" panose="02040503050406030204" pitchFamily="18" charset="0"/>
                                              </a:rPr>
                                              <m:t>𝑦</m:t>
                                            </m:r>
                                          </m:e>
                                          <m:sub>
                                            <m:r>
                                              <a:rPr lang="en-US" altLang="zh-CN">
                                                <a:latin typeface="Cambria Math" panose="02040503050406030204" pitchFamily="18" charset="0"/>
                                              </a:rPr>
                                              <m:t>𝑖</m:t>
                                            </m:r>
                                          </m:sub>
                                        </m:sSub>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a:latin typeface="Cambria Math" panose="02040503050406030204" pitchFamily="18" charset="0"/>
                                              </a:rPr>
                                              <m:t>1−</m:t>
                                            </m:r>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𝑣</m:t>
                                                    </m:r>
                                                  </m:e>
                                                </m:d>
                                              </m:e>
                                              <m:sub>
                                                <m:r>
                                                  <a:rPr lang="en-US" altLang="zh-CN">
                                                    <a:latin typeface="Cambria Math" panose="02040503050406030204" pitchFamily="18" charset="0"/>
                                                  </a:rPr>
                                                  <m:t>𝑖</m:t>
                                                </m:r>
                                              </m:sub>
                                            </m:sSub>
                                          </m:e>
                                        </m:d>
                                      </m:e>
                                    </m:func>
                                  </m:e>
                                </m:d>
                              </m:e>
                            </m:func>
                            <m:r>
                              <a:rPr lang="en-US" altLang="zh-CN">
                                <a:latin typeface="Cambria Math" panose="02040503050406030204" pitchFamily="18" charset="0"/>
                              </a:rPr>
                              <m:t>)</m:t>
                            </m:r>
                          </m:e>
                        </m:nary>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𝐾</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𝐾</m:t>
                        </m:r>
                      </m:sup>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𝑠</m:t>
                                        </m:r>
                                      </m:e>
                                    </m:d>
                                  </m:e>
                                  <m:sub>
                                    <m:r>
                                      <a:rPr lang="en-US" altLang="zh-CN">
                                        <a:latin typeface="Cambria Math" panose="02040503050406030204" pitchFamily="18" charset="0"/>
                                      </a:rPr>
                                      <m:t>𝑖</m:t>
                                    </m:r>
                                  </m:sub>
                                </m:sSub>
                                <m:r>
                                  <a:rPr lang="en-US" altLang="zh-CN">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1−</m:t>
                                        </m:r>
                                        <m:r>
                                          <a:rPr lang="en-US" altLang="zh-CN">
                                            <a:latin typeface="Cambria Math" panose="02040503050406030204" pitchFamily="18" charset="0"/>
                                          </a:rPr>
                                          <m:t>𝑦</m:t>
                                        </m:r>
                                      </m:e>
                                      <m:sub>
                                        <m:r>
                                          <a:rPr lang="en-US" altLang="zh-CN">
                                            <a:latin typeface="Cambria Math" panose="02040503050406030204" pitchFamily="18" charset="0"/>
                                          </a:rPr>
                                          <m:t>𝑖</m:t>
                                        </m:r>
                                      </m:sub>
                                    </m:sSub>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a:latin typeface="Cambria Math" panose="02040503050406030204" pitchFamily="18" charset="0"/>
                                          </a:rPr>
                                          <m:t>1−</m:t>
                                        </m:r>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𝑠</m:t>
                                                </m:r>
                                              </m:e>
                                            </m:d>
                                          </m:e>
                                          <m:sub>
                                            <m:r>
                                              <a:rPr lang="en-US" altLang="zh-CN">
                                                <a:latin typeface="Cambria Math" panose="02040503050406030204" pitchFamily="18" charset="0"/>
                                              </a:rPr>
                                              <m:t>𝑖</m:t>
                                            </m:r>
                                          </m:sub>
                                        </m:sSub>
                                      </m:e>
                                    </m:d>
                                  </m:e>
                                </m:func>
                              </m:e>
                            </m:d>
                          </m:e>
                        </m:func>
                        <m:r>
                          <a:rPr lang="en-US" altLang="zh-CN">
                            <a:latin typeface="Cambria Math" panose="02040503050406030204" pitchFamily="18" charset="0"/>
                          </a:rPr>
                          <m:t>)</m:t>
                        </m:r>
                      </m:e>
                    </m:nary>
                  </m:oMath>
                </a14:m>
                <a:endParaRPr lang="en-US" altLang="zh-CN" dirty="0">
                  <a:latin typeface="Constantia" panose="02030602050306030303" pitchFamily="18" charset="0"/>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b="0" i="1" smtClean="0">
                            <a:latin typeface="Cambria Math" panose="02040503050406030204" pitchFamily="18" charset="0"/>
                            <a:ea typeface="宋体" panose="02010600030101010101" pitchFamily="2" charset="-122"/>
                          </a:rPr>
                          <m:t>𝑟𝑎𝑛𝑘</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r>
                      <m:rPr>
                        <m:sty m:val="p"/>
                      </m:rPr>
                      <a:rPr lang="en-US" altLang="zh-CN" b="0" i="0" smtClean="0">
                        <a:latin typeface="Cambria Math" panose="02040503050406030204" pitchFamily="18" charset="0"/>
                        <a:ea typeface="宋体" panose="02010600030101010101" pitchFamily="2" charset="-122"/>
                      </a:rPr>
                      <m:t>max</m:t>
                    </m:r>
                    <m:r>
                      <a:rPr lang="en-US" altLang="zh-CN" b="0" i="1" smtClean="0">
                        <a:latin typeface="Cambria Math" panose="02040503050406030204" pitchFamily="18" charset="0"/>
                        <a:ea typeface="宋体" panose="02010600030101010101" pitchFamily="2" charset="-122"/>
                      </a:rPr>
                      <m:t>⁡(0,</m:t>
                    </m:r>
                    <m:r>
                      <a:rPr lang="en-US" altLang="zh-CN" b="0" i="1" smtClean="0">
                        <a:latin typeface="Cambria Math" panose="02040503050406030204" pitchFamily="18" charset="0"/>
                        <a:ea typeface="宋体" panose="02010600030101010101" pitchFamily="2" charset="-122"/>
                      </a:rPr>
                      <m:t>𝑚</m:t>
                    </m:r>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m:rPr>
                            <m:sty m:val="p"/>
                          </m:rPr>
                          <a:rPr lang="en-US" altLang="zh-CN" i="1">
                            <a:latin typeface="Cambria Math" panose="02040503050406030204" pitchFamily="18" charset="0"/>
                            <a:ea typeface="宋体" panose="02010600030101010101" pitchFamily="2" charset="-122"/>
                          </a:rPr>
                          <m:t>con</m:t>
                        </m:r>
                      </m:sub>
                    </m:sSub>
                    <m:d>
                      <m:dPr>
                        <m:ctrlPr>
                          <a:rPr lang="en-US" altLang="zh-CN" i="1" smtClean="0">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sSup>
                          <m:sSupPr>
                            <m:ctrlPr>
                              <a:rPr lang="en-US" altLang="zh-CN" i="1" smtClean="0">
                                <a:latin typeface="Cambria Math" panose="02040503050406030204" pitchFamily="18" charset="0"/>
                                <a:ea typeface="宋体" panose="02010600030101010101" pitchFamily="2" charset="-122"/>
                              </a:rPr>
                            </m:ctrlPr>
                          </m:sSupPr>
                          <m:e>
                            <m:r>
                              <a:rPr lang="en-US" altLang="zh-CN" b="0" i="1" smtClean="0">
                                <a:latin typeface="Cambria Math" panose="02040503050406030204" pitchFamily="18" charset="0"/>
                                <a:ea typeface="宋体" panose="02010600030101010101" pitchFamily="2" charset="-122"/>
                              </a:rPr>
                              <m:t>𝑠</m:t>
                            </m:r>
                          </m:e>
                          <m:sup>
                            <m:r>
                              <a:rPr lang="en-US" altLang="zh-CN" b="0" i="1" smtClean="0">
                                <a:latin typeface="Cambria Math" panose="02040503050406030204" pitchFamily="18" charset="0"/>
                                <a:ea typeface="宋体" panose="02010600030101010101" pitchFamily="2" charset="-122"/>
                              </a:rPr>
                              <m:t>−</m:t>
                            </m:r>
                          </m:sup>
                        </m:sSup>
                      </m:e>
                    </m:d>
                    <m:r>
                      <a:rPr lang="en-US" altLang="zh-CN" b="0" i="1"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r>
                      <m:rPr>
                        <m:sty m:val="p"/>
                      </m:rPr>
                      <a:rPr lang="en-US" altLang="zh-CN">
                        <a:latin typeface="Cambria Math" panose="02040503050406030204" pitchFamily="18" charset="0"/>
                        <a:ea typeface="宋体" panose="02010600030101010101" pitchFamily="2" charset="-122"/>
                      </a:rPr>
                      <m:t>max</m:t>
                    </m:r>
                    <m:r>
                      <a:rPr lang="en-US" altLang="zh-CN" i="1">
                        <a:latin typeface="Cambria Math" panose="02040503050406030204" pitchFamily="18" charset="0"/>
                        <a:ea typeface="宋体" panose="02010600030101010101" pitchFamily="2" charset="-122"/>
                      </a:rPr>
                      <m:t>⁡(0,</m:t>
                    </m:r>
                    <m:r>
                      <a:rPr lang="en-US" altLang="zh-CN" i="1">
                        <a:latin typeface="Cambria Math" panose="02040503050406030204" pitchFamily="18" charset="0"/>
                        <a:ea typeface="宋体" panose="02010600030101010101" pitchFamily="2" charset="-122"/>
                      </a:rPr>
                      <m:t>𝑚</m:t>
                    </m:r>
                    <m:r>
                      <a:rPr lang="en-US" altLang="zh-CN" i="1">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smtClean="0">
                            <a:latin typeface="Cambria Math" panose="02040503050406030204" pitchFamily="18" charset="0"/>
                            <a:ea typeface="宋体" panose="02010600030101010101" pitchFamily="2" charset="-122"/>
                          </a:rPr>
                        </m:ctrlPr>
                      </m:dPr>
                      <m:e>
                        <m:sSup>
                          <m:sSupPr>
                            <m:ctrlPr>
                              <a:rPr lang="en-US" altLang="zh-CN" i="1">
                                <a:latin typeface="Cambria Math" panose="02040503050406030204" pitchFamily="18" charset="0"/>
                                <a:ea typeface="宋体" panose="02010600030101010101" pitchFamily="2" charset="-122"/>
                              </a:rPr>
                            </m:ctrlPr>
                          </m:sSupPr>
                          <m:e>
                            <m:r>
                              <a:rPr lang="en-US" altLang="zh-CN" i="1">
                                <a:latin typeface="Cambria Math" panose="02040503050406030204" pitchFamily="18" charset="0"/>
                                <a:ea typeface="宋体" panose="02010600030101010101" pitchFamily="2" charset="-122"/>
                              </a:rPr>
                              <m:t>𝑣</m:t>
                            </m:r>
                          </m:e>
                          <m:sup>
                            <m:r>
                              <a:rPr lang="en-US" altLang="zh-CN" i="1">
                                <a:latin typeface="Cambria Math" panose="02040503050406030204" pitchFamily="18" charset="0"/>
                                <a:ea typeface="宋体" panose="02010600030101010101" pitchFamily="2" charset="-122"/>
                              </a:rPr>
                              <m:t>−</m:t>
                            </m:r>
                          </m:sup>
                        </m:sSup>
                        <m:r>
                          <a:rPr lang="en-US" altLang="zh-CN" i="1">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i="1" smtClean="0">
                            <a:latin typeface="Cambria Math" panose="02040503050406030204" pitchFamily="18" charset="0"/>
                            <a:ea typeface="宋体" panose="02010600030101010101" pitchFamily="2" charset="-122"/>
                          </a:rPr>
                          <m:t> </m:t>
                        </m:r>
                      </m:e>
                    </m:d>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i="1">
                        <a:latin typeface="Cambria Math" panose="02040503050406030204" pitchFamily="18" charset="0"/>
                        <a:ea typeface="宋体" panose="02010600030101010101" pitchFamily="2" charset="-122"/>
                      </a:rPr>
                      <m:t>)</m:t>
                    </m:r>
                  </m:oMath>
                </a14:m>
                <a:endParaRPr lang="en-US" altLang="zh-CN" dirty="0">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e>
                    </m:d>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i="1">
                            <a:latin typeface="Cambria Math" panose="02040503050406030204" pitchFamily="18" charset="0"/>
                            <a:ea typeface="宋体" panose="02010600030101010101" pitchFamily="2" charset="-122"/>
                          </a:rPr>
                          <m:t>𝑏𝑐𝑒</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𝑦</m:t>
                        </m:r>
                      </m:e>
                    </m:d>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𝑙𝑜𝑠𝑠</m:t>
                        </m:r>
                      </m:e>
                      <m:sub>
                        <m:r>
                          <a:rPr lang="en-US" altLang="zh-CN" i="1">
                            <a:latin typeface="Cambria Math" panose="02040503050406030204" pitchFamily="18" charset="0"/>
                            <a:ea typeface="宋体" panose="02010600030101010101" pitchFamily="2" charset="-122"/>
                          </a:rPr>
                          <m:t>𝑟𝑎𝑛𝑘</m:t>
                        </m:r>
                      </m:sub>
                    </m:sSub>
                  </m:oMath>
                </a14:m>
                <a:r>
                  <a:rPr lang="en-US" altLang="zh-CN" dirty="0">
                    <a:ea typeface="宋体" panose="02010600030101010101" pitchFamily="2" charset="-122"/>
                  </a:rPr>
                  <a:t> </a:t>
                </a:r>
                <a14:m>
                  <m:oMath xmlns:m="http://schemas.openxmlformats.org/officeDocument/2006/math">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oMath>
                </a14:m>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7338348" y="1369831"/>
                <a:ext cx="4680931" cy="4781245"/>
              </a:xfrm>
              <a:prstGeom prst="rect">
                <a:avLst/>
              </a:prstGeom>
              <a:blipFill>
                <a:blip r:embed="rId5"/>
                <a:stretch>
                  <a:fillRect l="-911" t="-714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A500ABC-7515-6984-E70A-5D26ED35A7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270" y="1681506"/>
            <a:ext cx="6662905" cy="3560391"/>
          </a:xfrm>
          <a:prstGeom prst="rect">
            <a:avLst/>
          </a:prstGeom>
        </p:spPr>
      </p:pic>
    </p:spTree>
    <p:extLst>
      <p:ext uri="{BB962C8B-B14F-4D97-AF65-F5344CB8AC3E}">
        <p14:creationId xmlns:p14="http://schemas.microsoft.com/office/powerpoint/2010/main" val="20603989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Joint Learning of the Two Spaces</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1737361" y="4566690"/>
                <a:ext cx="10607039" cy="932371"/>
              </a:xfrm>
              <a:prstGeom prst="rect">
                <a:avLst/>
              </a:prstGeom>
              <a:noFill/>
            </p:spPr>
            <p:txBody>
              <a:bodyPr wrap="square">
                <a:spAutoFit/>
              </a:bodyPr>
              <a:lstStyle/>
              <a:p>
                <a:pPr marL="342900" indent="-34290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ea typeface="宋体" panose="02010600030101010101" pitchFamily="2" charset="-122"/>
                      </a:rPr>
                      <m:t>𝑙𝑜𝑠𝑠</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𝑎𝑟𝑔𝑚𝑖𝑛</m:t>
                    </m:r>
                    <m:nary>
                      <m:naryPr>
                        <m:chr m:val="∑"/>
                        <m:supHide m:val="on"/>
                        <m:ctrlPr>
                          <a:rPr lang="en-US" altLang="zh-CN" b="0" i="1" smtClean="0">
                            <a:latin typeface="Cambria Math" panose="02040503050406030204" pitchFamily="18" charset="0"/>
                            <a:ea typeface="宋体" panose="02010600030101010101" pitchFamily="2" charset="-122"/>
                          </a:rPr>
                        </m:ctrlPr>
                      </m:naryPr>
                      <m:sub>
                        <m:r>
                          <m:rPr>
                            <m:brk m:alnAt="7"/>
                          </m:rP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Cambria Math" panose="02040503050406030204" pitchFamily="18" charset="0"/>
                          </a:rPr>
                          <m:t>𝐷</m:t>
                        </m:r>
                      </m:sub>
                      <m:sup/>
                      <m:e>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𝑙𝑜𝑠𝑠</m:t>
                            </m:r>
                          </m:e>
                          <m:sub>
                            <m:r>
                              <a:rPr lang="en-US" altLang="zh-CN" i="1">
                                <a:latin typeface="Cambria Math" panose="02040503050406030204" pitchFamily="18" charset="0"/>
                                <a:ea typeface="宋体" panose="02010600030101010101" pitchFamily="2" charset="-122"/>
                              </a:rPr>
                              <m:t>𝑙𝑎𝑡</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e>
                    </m:nary>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𝑙𝑜𝑠𝑠</m:t>
                        </m:r>
                      </m:e>
                      <m:sub>
                        <m:r>
                          <a:rPr lang="en-US" altLang="zh-CN" i="1">
                            <a:latin typeface="Cambria Math" panose="02040503050406030204" pitchFamily="18" charset="0"/>
                            <a:ea typeface="宋体" panose="02010600030101010101" pitchFamily="2" charset="-122"/>
                          </a:rPr>
                          <m:t>𝑐𝑜𝑛</m:t>
                        </m:r>
                      </m:sub>
                    </m:sSub>
                  </m:oMath>
                </a14:m>
                <a:r>
                  <a:rPr lang="en-US" altLang="zh-CN" dirty="0">
                    <a:ea typeface="宋体" panose="02010600030101010101" pitchFamily="2" charset="-122"/>
                  </a:rPr>
                  <a:t> </a:t>
                </a:r>
                <a14:m>
                  <m:oMath xmlns:m="http://schemas.openxmlformats.org/officeDocument/2006/math">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𝑦</m:t>
                        </m:r>
                      </m:e>
                    </m:d>
                  </m:oMath>
                </a14:m>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ea typeface="宋体" panose="02010600030101010101" pitchFamily="2" charset="-122"/>
                      </a:rPr>
                      <m:t>𝑠𝑖𝑚</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r>
                      <a:rPr lang="zh-CN" altLang="en-US" b="0" i="1" smtClean="0">
                        <a:latin typeface="Cambria Math" panose="02040503050406030204" pitchFamily="18" charset="0"/>
                        <a:ea typeface="宋体" panose="02010600030101010101" pitchFamily="2" charset="-122"/>
                      </a:rPr>
                      <m:t>𝛼</m:t>
                    </m:r>
                    <m:r>
                      <a:rPr lang="zh-CN" altLang="en-US"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i="1">
                            <a:latin typeface="Cambria Math" panose="02040503050406030204" pitchFamily="18" charset="0"/>
                            <a:ea typeface="宋体" panose="02010600030101010101" pitchFamily="2" charset="-122"/>
                          </a:rPr>
                          <m:t>𝑙𝑎𝑡</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+(1−</m:t>
                    </m:r>
                    <m:r>
                      <a:rPr lang="zh-CN" altLang="en-US" i="1">
                        <a:latin typeface="Cambria Math" panose="02040503050406030204" pitchFamily="18" charset="0"/>
                        <a:ea typeface="宋体" panose="02010600030101010101" pitchFamily="2" charset="-122"/>
                      </a:rPr>
                      <m:t>𝛼</m:t>
                    </m:r>
                    <m:r>
                      <a:rPr lang="en-US" altLang="zh-CN" b="0" i="1" smtClean="0">
                        <a:latin typeface="Cambria Math" panose="02040503050406030204" pitchFamily="18" charset="0"/>
                        <a:ea typeface="宋体" panose="02010600030101010101" pitchFamily="2" charset="-122"/>
                      </a:rPr>
                      <m:t>)</m:t>
                    </m:r>
                    <m:r>
                      <a:rPr lang="zh-CN" altLang="en-US" i="1">
                        <a:latin typeface="Cambria Math" panose="02040503050406030204" pitchFamily="18" charset="0"/>
                        <a:ea typeface="宋体" panose="02010600030101010101" pitchFamily="2" charset="-122"/>
                      </a:rPr>
                      <m:t>∙</m:t>
                    </m:r>
                    <m:r>
                      <m:rPr>
                        <m:nor/>
                      </m:rPr>
                      <a:rPr lang="en-US" altLang="zh-CN" dirty="0">
                        <a:ea typeface="宋体" panose="02010600030101010101" pitchFamily="2" charset="-122"/>
                      </a:rPr>
                      <m:t> </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oMath>
                </a14:m>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1737361" y="4566690"/>
                <a:ext cx="10607039" cy="932371"/>
              </a:xfrm>
              <a:prstGeom prst="rect">
                <a:avLst/>
              </a:prstGeom>
              <a:blipFill>
                <a:blip r:embed="rId5"/>
                <a:stretch>
                  <a:fillRect l="-345" t="-33987" b="-2679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8B10B2A-374F-9D27-38AD-21353429A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8479" y="1709734"/>
            <a:ext cx="7439025" cy="2552700"/>
          </a:xfrm>
          <a:prstGeom prst="rect">
            <a:avLst/>
          </a:prstGeom>
        </p:spPr>
      </p:pic>
    </p:spTree>
    <p:extLst>
      <p:ext uri="{BB962C8B-B14F-4D97-AF65-F5344CB8AC3E}">
        <p14:creationId xmlns:p14="http://schemas.microsoft.com/office/powerpoint/2010/main" val="10292187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2764897" cy="830997"/>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FA9AB34D-5D93-5BA9-6056-71B8A5855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578" y="912972"/>
            <a:ext cx="6197580" cy="5563016"/>
          </a:xfrm>
          <a:prstGeom prst="rect">
            <a:avLst/>
          </a:prstGeom>
        </p:spPr>
      </p:pic>
    </p:spTree>
    <p:extLst>
      <p:ext uri="{BB962C8B-B14F-4D97-AF65-F5344CB8AC3E}">
        <p14:creationId xmlns:p14="http://schemas.microsoft.com/office/powerpoint/2010/main" val="27032226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2560829" cy="830997"/>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D84C36DA-E162-5810-BAF6-6C540C9DF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292" y="951131"/>
            <a:ext cx="6871857" cy="5530603"/>
          </a:xfrm>
          <a:prstGeom prst="rect">
            <a:avLst/>
          </a:prstGeom>
        </p:spPr>
      </p:pic>
    </p:spTree>
    <p:extLst>
      <p:ext uri="{BB962C8B-B14F-4D97-AF65-F5344CB8AC3E}">
        <p14:creationId xmlns:p14="http://schemas.microsoft.com/office/powerpoint/2010/main" val="23606068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1209907" y="1539300"/>
            <a:ext cx="9267297" cy="1569660"/>
          </a:xfrm>
          <a:prstGeom prst="rect">
            <a:avLst/>
          </a:prstGeom>
          <a:noFill/>
        </p:spPr>
        <p:txBody>
          <a:bodyPr wrap="square">
            <a:spAutoFit/>
          </a:bodyPr>
          <a:lstStyle/>
          <a:p>
            <a:pPr algn="ctr"/>
            <a:r>
              <a:rPr lang="en-US" altLang="zh-CN" sz="7200" dirty="0">
                <a:solidFill>
                  <a:srgbClr val="0152D9"/>
                </a:solidFill>
                <a:latin typeface="Constantia" panose="02030602050306030303" pitchFamily="18" charset="0"/>
                <a:ea typeface="微软雅黑" charset="0"/>
                <a:cs typeface="Calibri" panose="020F0502020204030204" pitchFamily="34" charset="0"/>
              </a:rPr>
              <a:t>Part two</a:t>
            </a:r>
          </a:p>
          <a:p>
            <a:pPr algn="ctr"/>
            <a:r>
              <a:rPr lang="en-US" altLang="zh-CN" sz="2400" b="1" dirty="0">
                <a:solidFill>
                  <a:srgbClr val="0152D9"/>
                </a:solidFill>
                <a:latin typeface="Constantia" panose="02030602050306030303" pitchFamily="18" charset="0"/>
                <a:ea typeface="微软雅黑" charset="0"/>
                <a:cs typeface="Calibri" panose="020F0502020204030204" pitchFamily="34" charset="0"/>
              </a:rPr>
              <a:t> </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2C71B40F-0264-D71C-43F9-02D18A6E973A}"/>
              </a:ext>
            </a:extLst>
          </p:cNvPr>
          <p:cNvSpPr txBox="1"/>
          <p:nvPr/>
        </p:nvSpPr>
        <p:spPr>
          <a:xfrm>
            <a:off x="579986" y="3566161"/>
            <a:ext cx="10527137" cy="707886"/>
          </a:xfrm>
          <a:prstGeom prst="rect">
            <a:avLst/>
          </a:prstGeom>
          <a:noFill/>
        </p:spPr>
        <p:txBody>
          <a:bodyPr wrap="square">
            <a:spAutoFit/>
          </a:bodyPr>
          <a:lstStyle/>
          <a:p>
            <a:pPr lvl="0"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4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4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Tree>
    <p:extLst>
      <p:ext uri="{BB962C8B-B14F-4D97-AF65-F5344CB8AC3E}">
        <p14:creationId xmlns:p14="http://schemas.microsoft.com/office/powerpoint/2010/main" val="21825886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S2BIN</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3127C494-5655-F4F0-A111-F6AFF200907F}"/>
              </a:ext>
            </a:extLst>
          </p:cNvPr>
          <p:cNvSpPr txBox="1"/>
          <p:nvPr/>
        </p:nvSpPr>
        <p:spPr>
          <a:xfrm>
            <a:off x="6248400" y="1139454"/>
            <a:ext cx="5811520" cy="4978735"/>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框架</a:t>
            </a:r>
            <a:r>
              <a:rPr lang="en-US" altLang="zh-CN" dirty="0">
                <a:latin typeface="Constantia" panose="02030602050306030303" pitchFamily="18" charset="0"/>
                <a:ea typeface="宋体" panose="02010600030101010101" pitchFamily="2" charset="-122"/>
              </a:rPr>
              <a:t>S2Bin</a:t>
            </a:r>
            <a:r>
              <a:rPr lang="zh-CN" altLang="en-US" dirty="0">
                <a:latin typeface="宋体" panose="02010600030101010101" pitchFamily="2" charset="-122"/>
                <a:ea typeface="宋体" panose="02010600030101010101" pitchFamily="2" charset="-122"/>
              </a:rPr>
              <a:t>，用于使用自然语言查询的跨模态视频检索，特别是针对以人为中心的视频。</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利用基于哈希的方法。</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利用一个时空视频编码器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解码器模块和一个文本编码器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分别用于学习视频管和文本描述的语义和区分二进制代码。</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利用属性引导的随机分批训练策略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通过从视频中捕获多个语义属性来迭代优化二进制代码，因此，</a:t>
            </a:r>
            <a:r>
              <a:rPr lang="en-US" altLang="zh-CN" dirty="0">
                <a:latin typeface="Constantia" panose="02030602050306030303" pitchFamily="18" charset="0"/>
                <a:ea typeface="宋体" panose="02010600030101010101" pitchFamily="2" charset="-122"/>
              </a:rPr>
              <a:t>S2Bin</a:t>
            </a:r>
            <a:r>
              <a:rPr lang="zh-CN" altLang="en-US" dirty="0">
                <a:latin typeface="宋体" panose="02010600030101010101" pitchFamily="2" charset="-122"/>
                <a:ea typeface="宋体" panose="02010600030101010101" pitchFamily="2" charset="-122"/>
              </a:rPr>
              <a:t>可以学习有区别的二进制代码。</a:t>
            </a:r>
          </a:p>
        </p:txBody>
      </p:sp>
      <p:pic>
        <p:nvPicPr>
          <p:cNvPr id="4" name="图片 3">
            <a:extLst>
              <a:ext uri="{FF2B5EF4-FFF2-40B4-BE49-F238E27FC236}">
                <a16:creationId xmlns:a16="http://schemas.microsoft.com/office/drawing/2014/main" id="{AAAF99CE-3440-299E-DB85-136E32308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90" y="1508483"/>
            <a:ext cx="5212410" cy="4459506"/>
          </a:xfrm>
          <a:prstGeom prst="rect">
            <a:avLst/>
          </a:prstGeom>
        </p:spPr>
      </p:pic>
    </p:spTree>
    <p:extLst>
      <p:ext uri="{BB962C8B-B14F-4D97-AF65-F5344CB8AC3E}">
        <p14:creationId xmlns:p14="http://schemas.microsoft.com/office/powerpoint/2010/main" val="19284965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9D138694-9BC6-1C1A-682D-2B5BA89B7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693" y="927256"/>
            <a:ext cx="8891473" cy="5518501"/>
          </a:xfrm>
          <a:prstGeom prst="rect">
            <a:avLst/>
          </a:prstGeom>
        </p:spPr>
      </p:pic>
      <p:sp>
        <p:nvSpPr>
          <p:cNvPr id="3" name="文本框 2">
            <a:extLst>
              <a:ext uri="{FF2B5EF4-FFF2-40B4-BE49-F238E27FC236}">
                <a16:creationId xmlns:a16="http://schemas.microsoft.com/office/drawing/2014/main" id="{654069F1-979B-117C-FB85-22B3A24CFE5C}"/>
              </a:ext>
            </a:extLst>
          </p:cNvPr>
          <p:cNvSpPr txBox="1"/>
          <p:nvPr/>
        </p:nvSpPr>
        <p:spPr>
          <a:xfrm>
            <a:off x="260131" y="951131"/>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System overview</a:t>
            </a:r>
            <a:endParaRPr lang="en-US" altLang="zh-CN" sz="2400" b="1" dirty="0">
              <a:latin typeface="Constantia" panose="02030602050306030303" pitchFamily="18" charset="0"/>
              <a:ea typeface="微软雅黑" charset="0"/>
              <a:cs typeface="Calibri" panose="020F0502020204030204" pitchFamily="34" charset="0"/>
            </a:endParaRPr>
          </a:p>
        </p:txBody>
      </p:sp>
    </p:spTree>
    <p:extLst>
      <p:ext uri="{BB962C8B-B14F-4D97-AF65-F5344CB8AC3E}">
        <p14:creationId xmlns:p14="http://schemas.microsoft.com/office/powerpoint/2010/main" val="14325738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19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Spatial-Temporal Video Encoder-Decoder</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7EE1C6F-EC9C-72B2-956F-91D0A7FF74F7}"/>
                  </a:ext>
                </a:extLst>
              </p:cNvPr>
              <p:cNvSpPr txBox="1"/>
              <p:nvPr/>
            </p:nvSpPr>
            <p:spPr>
              <a:xfrm>
                <a:off x="1528017" y="4501565"/>
                <a:ext cx="8788498" cy="1887440"/>
              </a:xfrm>
              <a:prstGeom prst="rect">
                <a:avLst/>
              </a:prstGeom>
              <a:noFill/>
            </p:spPr>
            <p:txBody>
              <a:bodyPr wrap="square">
                <a:spAutoFit/>
              </a:bodyPr>
              <a:lstStyle/>
              <a:p>
                <a:pPr marL="342900" indent="-342900">
                  <a:lnSpc>
                    <a:spcPct val="200000"/>
                  </a:lnSpc>
                  <a:buFont typeface="Wingdings" panose="05000000000000000000" pitchFamily="2" charset="2"/>
                  <a:buChar char="l"/>
                </a:pPr>
                <a14:m>
                  <m:oMath xmlns:m="http://schemas.openxmlformats.org/officeDocument/2006/math">
                    <m:r>
                      <a:rPr lang="zh-CN" altLang="en-US">
                        <a:latin typeface="Cambria Math" panose="02040503050406030204" pitchFamily="18" charset="0"/>
                        <a:ea typeface="宋体" panose="02010600030101010101" pitchFamily="2" charset="-122"/>
                      </a:rPr>
                      <m:t>特征提取器在</m:t>
                    </m:r>
                    <m:r>
                      <a:rPr lang="en-US" altLang="zh-CN">
                        <a:latin typeface="Cambria Math" panose="02040503050406030204" pitchFamily="18" charset="0"/>
                        <a:ea typeface="宋体" panose="02010600030101010101" pitchFamily="2" charset="-122"/>
                      </a:rPr>
                      <m:t>𝐼𝑚𝑎𝑔𝑒𝑛𝑒𝑡</m:t>
                    </m:r>
                    <m:r>
                      <a:rPr lang="zh-CN" altLang="en-US" dirty="0">
                        <a:latin typeface="Cambria Math" panose="02040503050406030204" pitchFamily="18" charset="0"/>
                        <a:ea typeface="宋体" panose="02010600030101010101" pitchFamily="2" charset="-122"/>
                      </a:rPr>
                      <m:t>提前训练</m:t>
                    </m:r>
                  </m:oMath>
                </a14:m>
                <a:r>
                  <a:rPr lang="zh-CN" altLang="en-US" i="1" dirty="0">
                    <a:latin typeface="Cambria Math" panose="02040503050406030204" pitchFamily="18" charset="0"/>
                    <a:ea typeface="宋体" panose="02010600030101010101" pitchFamily="2" charset="-122"/>
                  </a:rPr>
                  <a:t>。</a:t>
                </a:r>
                <a:endParaRPr lang="en-US" altLang="zh-CN" i="1" dirty="0">
                  <a:latin typeface="Cambria Math" panose="02040503050406030204" pitchFamily="18" charset="0"/>
                  <a:ea typeface="宋体" panose="02010600030101010101" pitchFamily="2" charset="-122"/>
                </a:endParaRPr>
              </a:p>
              <a:p>
                <a:pPr marL="342900" indent="-342900">
                  <a:lnSpc>
                    <a:spcPct val="20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b="0" i="1" smtClean="0">
                            <a:latin typeface="Cambria Math" panose="02040503050406030204" pitchFamily="18" charset="0"/>
                            <a:ea typeface="宋体" panose="02010600030101010101" pitchFamily="2" charset="-122"/>
                          </a:rPr>
                          <m:t>𝑡</m:t>
                        </m:r>
                      </m:sub>
                    </m:sSub>
                    <m:r>
                      <a:rPr lang="en-US" altLang="zh-CN" b="0" i="1" smtClean="0">
                        <a:latin typeface="Cambria Math" panose="02040503050406030204" pitchFamily="18" charset="0"/>
                        <a:ea typeface="宋体" panose="02010600030101010101" pitchFamily="2" charset="-122"/>
                      </a:rPr>
                      <m:t>=</m:t>
                    </m:r>
                    <m:func>
                      <m:funcPr>
                        <m:ctrlPr>
                          <a:rPr lang="en-US" altLang="zh-CN" b="0" i="1" smtClean="0">
                            <a:latin typeface="Cambria Math" panose="02040503050406030204" pitchFamily="18" charset="0"/>
                            <a:ea typeface="宋体" panose="02010600030101010101" pitchFamily="2" charset="-122"/>
                          </a:rPr>
                        </m:ctrlPr>
                      </m:funcPr>
                      <m:fName>
                        <m:r>
                          <m:rPr>
                            <m:sty m:val="p"/>
                          </m:rPr>
                          <a:rPr lang="en-US" altLang="zh-CN" b="0" i="0" smtClean="0">
                            <a:latin typeface="Cambria Math" panose="02040503050406030204" pitchFamily="18" charset="0"/>
                            <a:ea typeface="宋体" panose="02010600030101010101" pitchFamily="2" charset="-122"/>
                          </a:rPr>
                          <m:t>tanh</m:t>
                        </m:r>
                      </m:fName>
                      <m:e>
                        <m:d>
                          <m:dPr>
                            <m:ctrlPr>
                              <a:rPr lang="en-US" altLang="zh-CN" b="0" i="1" smtClean="0">
                                <a:latin typeface="Cambria Math" panose="02040503050406030204" pitchFamily="18" charset="0"/>
                                <a:ea typeface="宋体" panose="02010600030101010101" pitchFamily="2" charset="-122"/>
                              </a:rPr>
                            </m:ctrlPr>
                          </m:dPr>
                          <m:e>
                            <m:sSup>
                              <m:sSupPr>
                                <m:ctrlPr>
                                  <a:rPr lang="en-US" altLang="zh-CN" b="0" i="1" smtClean="0">
                                    <a:latin typeface="Cambria Math" panose="02040503050406030204" pitchFamily="18" charset="0"/>
                                    <a:ea typeface="宋体" panose="02010600030101010101" pitchFamily="2" charset="-122"/>
                                  </a:rPr>
                                </m:ctrlPr>
                              </m:sSupPr>
                              <m:e>
                                <m:r>
                                  <a:rPr lang="en-US" altLang="zh-CN" b="0" i="1" smtClean="0">
                                    <a:latin typeface="Cambria Math" panose="02040503050406030204" pitchFamily="18" charset="0"/>
                                    <a:ea typeface="宋体" panose="02010600030101010101" pitchFamily="2" charset="-122"/>
                                  </a:rPr>
                                  <m:t>𝑊</m:t>
                                </m:r>
                              </m:e>
                              <m:sup>
                                <m:r>
                                  <a:rPr lang="en-US" altLang="zh-CN" b="0" i="1" smtClean="0">
                                    <a:latin typeface="Cambria Math" panose="02040503050406030204" pitchFamily="18" charset="0"/>
                                    <a:ea typeface="宋体" panose="02010600030101010101" pitchFamily="2" charset="-122"/>
                                  </a:rPr>
                                  <m:t>𝑇</m:t>
                                </m:r>
                              </m:sup>
                            </m:sSup>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𝑡</m:t>
                                </m:r>
                              </m:sub>
                            </m:sSub>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𝑏</m:t>
                            </m:r>
                          </m:e>
                        </m:d>
                      </m:e>
                    </m:func>
                  </m:oMath>
                </a14:m>
                <a:r>
                  <a:rPr lang="en-US" altLang="zh-CN" dirty="0">
                    <a:latin typeface="宋体" panose="02010600030101010101" pitchFamily="2" charset="-122"/>
                    <a:ea typeface="宋体" panose="02010600030101010101" pitchFamily="2" charset="-122"/>
                  </a:rPr>
                  <a:t>(</a:t>
                </a:r>
                <a:r>
                  <a:rPr lang="en-US" altLang="zh-CN" dirty="0">
                    <a:latin typeface="Constantia" panose="02030602050306030303" pitchFamily="18" charset="0"/>
                    <a:ea typeface="宋体" panose="02010600030101010101" pitchFamily="2" charset="-122"/>
                  </a:rPr>
                  <a:t>W</a:t>
                </a:r>
                <a:r>
                  <a:rPr lang="zh-CN" altLang="en-US" dirty="0">
                    <a:latin typeface="宋体" panose="02010600030101010101" pitchFamily="2" charset="-122"/>
                    <a:ea typeface="宋体" panose="02010600030101010101" pitchFamily="2" charset="-122"/>
                  </a:rPr>
                  <a:t>为全连接曾权重，</a:t>
                </a:r>
                <a:r>
                  <a:rPr lang="en-US" altLang="zh-CN" dirty="0">
                    <a:latin typeface="Constantia" panose="02030602050306030303" pitchFamily="18" charset="0"/>
                    <a:ea typeface="宋体" panose="02010600030101010101" pitchFamily="2" charset="-122"/>
                  </a:rPr>
                  <a:t>b</a:t>
                </a:r>
                <a:r>
                  <a:rPr lang="zh-CN" altLang="en-US" dirty="0">
                    <a:latin typeface="宋体" panose="02010600030101010101" pitchFamily="2" charset="-122"/>
                    <a:ea typeface="宋体" panose="02010600030101010101" pitchFamily="2" charset="-122"/>
                  </a:rPr>
                  <a:t>为</a:t>
                </a:r>
                <a:r>
                  <a:rPr lang="zh-CN" altLang="en-US" dirty="0">
                    <a:latin typeface="Constantia" panose="02030602050306030303" pitchFamily="18" charset="0"/>
                    <a:ea typeface="宋体" panose="02010600030101010101" pitchFamily="2" charset="-122"/>
                  </a:rPr>
                  <a:t>偏差</a:t>
                </a:r>
                <a:r>
                  <a:rPr lang="zh-CN" altLang="en-US" dirty="0">
                    <a:latin typeface="宋体" panose="02010600030101010101" pitchFamily="2" charset="-122"/>
                    <a:ea typeface="宋体" panose="02010600030101010101" pitchFamily="2" charset="-122"/>
                  </a:rPr>
                  <a:t>，</a:t>
                </a:r>
                <a:r>
                  <a:rPr lang="en-US" altLang="zh-CN" dirty="0">
                    <a:latin typeface="Constantia" panose="02030602050306030303" pitchFamily="18" charset="0"/>
                    <a:ea typeface="宋体" panose="02010600030101010101" pitchFamily="2" charset="-122"/>
                  </a:rPr>
                  <a:t>tanh</a:t>
                </a:r>
                <a:r>
                  <a:rPr lang="zh-CN" altLang="en-US" dirty="0">
                    <a:latin typeface="宋体" panose="02010600030101010101" pitchFamily="2" charset="-122"/>
                    <a:ea typeface="宋体" panose="02010600030101010101" pitchFamily="2" charset="-122"/>
                  </a:rPr>
                  <a:t>为激活函数</a:t>
                </a:r>
                <a:r>
                  <a:rPr lang="en-US" altLang="zh-CN" dirty="0">
                    <a:latin typeface="宋体" panose="02010600030101010101" pitchFamily="2" charset="-122"/>
                    <a:ea typeface="宋体" panose="02010600030101010101" pitchFamily="2" charset="-122"/>
                  </a:rPr>
                  <a:t>)</a:t>
                </a:r>
                <a:endParaRPr lang="en-US" altLang="zh-CN" i="1" dirty="0">
                  <a:latin typeface="Cambria Math" panose="02040503050406030204" pitchFamily="18" charset="0"/>
                  <a:ea typeface="宋体" panose="02010600030101010101" pitchFamily="2" charset="-122"/>
                </a:endParaRPr>
              </a:p>
              <a:p>
                <a:pPr marL="342900" indent="-342900">
                  <a:lnSpc>
                    <a:spcPct val="20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𝐵</m:t>
                        </m:r>
                      </m:e>
                      <m:sub>
                        <m:r>
                          <m:rPr>
                            <m:sty m:val="p"/>
                          </m:rPr>
                          <a:rPr lang="en-US" altLang="zh-CN" i="1">
                            <a:latin typeface="Cambria Math" panose="02040503050406030204" pitchFamily="18" charset="0"/>
                            <a:ea typeface="宋体" panose="02010600030101010101" pitchFamily="2" charset="-122"/>
                          </a:rPr>
                          <m:t>sp</m:t>
                        </m:r>
                      </m:sub>
                    </m:sSub>
                    <m:r>
                      <a:rPr lang="en-US" altLang="zh-CN" b="0" i="1" smtClean="0">
                        <a:latin typeface="Cambria Math" panose="02040503050406030204" pitchFamily="18" charset="0"/>
                        <a:ea typeface="宋体" panose="02010600030101010101" pitchFamily="2" charset="-122"/>
                      </a:rPr>
                      <m:t>=</m:t>
                    </m:r>
                    <m:func>
                      <m:funcPr>
                        <m:ctrlPr>
                          <a:rPr lang="en-US" altLang="zh-CN" b="0" i="1" smtClean="0">
                            <a:latin typeface="Cambria Math" panose="02040503050406030204" pitchFamily="18" charset="0"/>
                            <a:ea typeface="宋体" panose="02010600030101010101" pitchFamily="2" charset="-122"/>
                          </a:rPr>
                        </m:ctrlPr>
                      </m:funcPr>
                      <m:fName>
                        <m:r>
                          <m:rPr>
                            <m:sty m:val="p"/>
                          </m:rPr>
                          <a:rPr lang="en-US" altLang="zh-CN" b="0" i="0" smtClean="0">
                            <a:latin typeface="Cambria Math" panose="02040503050406030204" pitchFamily="18" charset="0"/>
                            <a:ea typeface="宋体" panose="02010600030101010101" pitchFamily="2" charset="-122"/>
                          </a:rPr>
                          <m:t>sgn</m:t>
                        </m:r>
                      </m:fName>
                      <m:e>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𝐸𝑛𝑐𝑜𝑑𝑒𝑟𝑠</m:t>
                                </m:r>
                              </m:e>
                              <m:sub>
                                <m:r>
                                  <a:rPr lang="en-US" altLang="zh-CN" b="0" i="1" smtClean="0">
                                    <a:latin typeface="Cambria Math" panose="02040503050406030204" pitchFamily="18" charset="0"/>
                                    <a:ea typeface="宋体" panose="02010600030101010101" pitchFamily="2" charset="-122"/>
                                  </a:rPr>
                                  <m:t>𝑆</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𝑉</m:t>
                                </m:r>
                              </m:e>
                            </m:d>
                          </m:e>
                        </m:d>
                      </m:e>
                    </m:func>
                    <m:r>
                      <a:rPr lang="en-US" altLang="zh-CN" b="0" i="1" smtClean="0">
                        <a:latin typeface="Cambria Math" panose="02040503050406030204" pitchFamily="18" charset="0"/>
                        <a:ea typeface="宋体" panose="02010600030101010101" pitchFamily="2" charset="-122"/>
                      </a:rPr>
                      <m:t>=</m:t>
                    </m:r>
                    <m:func>
                      <m:funcPr>
                        <m:ctrlPr>
                          <a:rPr lang="en-US" altLang="zh-CN" b="0" i="1" smtClean="0">
                            <a:latin typeface="Cambria Math" panose="02040503050406030204" pitchFamily="18" charset="0"/>
                            <a:ea typeface="宋体" panose="02010600030101010101" pitchFamily="2" charset="-122"/>
                          </a:rPr>
                        </m:ctrlPr>
                      </m:funcPr>
                      <m:fName>
                        <m:r>
                          <m:rPr>
                            <m:sty m:val="p"/>
                          </m:rPr>
                          <a:rPr lang="en-US" altLang="zh-CN" b="0" i="0" smtClean="0">
                            <a:latin typeface="Cambria Math" panose="02040503050406030204" pitchFamily="18" charset="0"/>
                            <a:ea typeface="宋体" panose="02010600030101010101" pitchFamily="2" charset="-122"/>
                          </a:rPr>
                          <m:t>sgn</m:t>
                        </m:r>
                      </m:fName>
                      <m:e>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𝑥</m:t>
                            </m:r>
                          </m:e>
                        </m:d>
                      </m:e>
                    </m:func>
                    <m:r>
                      <a:rPr lang="en-US" altLang="zh-CN" b="0" i="1" smtClean="0">
                        <a:latin typeface="Cambria Math" panose="02040503050406030204" pitchFamily="18" charset="0"/>
                        <a:ea typeface="宋体" panose="02010600030101010101" pitchFamily="2" charset="-122"/>
                      </a:rPr>
                      <m:t>=</m:t>
                    </m:r>
                    <m:r>
                      <m:rPr>
                        <m:sty m:val="p"/>
                      </m:rPr>
                      <a:rPr lang="en-US" altLang="zh-CN" b="0" i="0" smtClean="0">
                        <a:latin typeface="Cambria Math" panose="02040503050406030204" pitchFamily="18" charset="0"/>
                        <a:ea typeface="宋体" panose="02010600030101010101" pitchFamily="2" charset="-122"/>
                      </a:rPr>
                      <m:t>sgn</m:t>
                    </m:r>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r>
                          <a:rPr lang="en-US" altLang="zh-CN" b="0" i="1" smtClean="0">
                            <a:latin typeface="Cambria Math" panose="02040503050406030204" pitchFamily="18" charset="0"/>
                            <a:ea typeface="宋体" panose="02010600030101010101" pitchFamily="2" charset="-122"/>
                          </a:rPr>
                          <m:t>𝑚</m:t>
                        </m:r>
                      </m:den>
                    </m:f>
                    <m:nary>
                      <m:naryPr>
                        <m:chr m:val="∑"/>
                        <m:ctrlPr>
                          <a:rPr lang="en-US" altLang="zh-CN" b="0" i="1" smtClean="0">
                            <a:latin typeface="Cambria Math" panose="02040503050406030204" pitchFamily="18" charset="0"/>
                            <a:ea typeface="宋体" panose="02010600030101010101" pitchFamily="2" charset="-122"/>
                          </a:rPr>
                        </m:ctrlPr>
                      </m:naryPr>
                      <m:sub>
                        <m:r>
                          <m:rPr>
                            <m:brk m:alnAt="23"/>
                          </m:rPr>
                          <a:rPr lang="en-US" altLang="zh-CN" b="0" i="1" smtClean="0">
                            <a:latin typeface="Cambria Math" panose="02040503050406030204" pitchFamily="18" charset="0"/>
                            <a:ea typeface="宋体" panose="02010600030101010101" pitchFamily="2" charset="-122"/>
                          </a:rPr>
                          <m:t>𝑡</m:t>
                        </m:r>
                        <m:r>
                          <a:rPr lang="en-US" altLang="zh-CN" b="0" i="1" smtClean="0">
                            <a:latin typeface="Cambria Math" panose="02040503050406030204" pitchFamily="18" charset="0"/>
                            <a:ea typeface="宋体" panose="02010600030101010101" pitchFamily="2" charset="-122"/>
                          </a:rPr>
                          <m:t>=1</m:t>
                        </m:r>
                      </m:sub>
                      <m:sup>
                        <m:r>
                          <a:rPr lang="en-US" altLang="zh-CN" b="0" i="1" smtClean="0">
                            <a:latin typeface="Cambria Math" panose="02040503050406030204" pitchFamily="18" charset="0"/>
                            <a:ea typeface="宋体" panose="02010600030101010101" pitchFamily="2" charset="-122"/>
                          </a:rPr>
                          <m:t>𝑚</m:t>
                        </m:r>
                      </m:sup>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𝑥</m:t>
                            </m:r>
                          </m:e>
                          <m:sub>
                            <m:r>
                              <a:rPr lang="en-US" altLang="zh-CN" b="0" i="1" smtClean="0">
                                <a:latin typeface="Cambria Math" panose="02040503050406030204" pitchFamily="18" charset="0"/>
                                <a:ea typeface="宋体" panose="02010600030101010101" pitchFamily="2" charset="-122"/>
                              </a:rPr>
                              <m:t>𝑡</m:t>
                            </m:r>
                          </m:sub>
                        </m:sSub>
                      </m:e>
                    </m:nary>
                    <m:r>
                      <a:rPr lang="en-US" altLang="zh-CN" b="0" i="1"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mc:Choice>
        <mc:Fallback xmlns="">
          <p:sp>
            <p:nvSpPr>
              <p:cNvPr id="4" name="文本框 3">
                <a:extLst>
                  <a:ext uri="{FF2B5EF4-FFF2-40B4-BE49-F238E27FC236}">
                    <a16:creationId xmlns:a16="http://schemas.microsoft.com/office/drawing/2014/main" id="{A7EE1C6F-EC9C-72B2-956F-91D0A7FF74F7}"/>
                  </a:ext>
                </a:extLst>
              </p:cNvPr>
              <p:cNvSpPr txBox="1">
                <a:spLocks noRot="1" noChangeAspect="1" noMove="1" noResize="1" noEditPoints="1" noAdjustHandles="1" noChangeArrowheads="1" noChangeShapeType="1" noTextEdit="1"/>
              </p:cNvSpPr>
              <p:nvPr/>
            </p:nvSpPr>
            <p:spPr>
              <a:xfrm>
                <a:off x="1528017" y="4501565"/>
                <a:ext cx="8788498" cy="1887440"/>
              </a:xfrm>
              <a:prstGeom prst="rect">
                <a:avLst/>
              </a:prstGeom>
              <a:blipFill>
                <a:blip r:embed="rId5"/>
                <a:stretch>
                  <a:fillRect l="-486" b="-3258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F334B9B-5145-E9DE-46F5-9A01501F51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3396" y="1521735"/>
            <a:ext cx="8533119" cy="2755625"/>
          </a:xfrm>
          <a:prstGeom prst="rect">
            <a:avLst/>
          </a:prstGeom>
        </p:spPr>
      </p:pic>
    </p:spTree>
    <p:extLst>
      <p:ext uri="{BB962C8B-B14F-4D97-AF65-F5344CB8AC3E}">
        <p14:creationId xmlns:p14="http://schemas.microsoft.com/office/powerpoint/2010/main" val="21935887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BackGround</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385590" y="1020685"/>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err="1">
                <a:latin typeface="Constantia" panose="02030602050306030303" pitchFamily="18" charset="0"/>
                <a:ea typeface="微软雅黑" charset="0"/>
                <a:cs typeface="Calibri" panose="020F0502020204030204" pitchFamily="34" charset="0"/>
              </a:rPr>
              <a:t>BackGround</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22" name="文本框 21">
            <a:extLst>
              <a:ext uri="{FF2B5EF4-FFF2-40B4-BE49-F238E27FC236}">
                <a16:creationId xmlns:a16="http://schemas.microsoft.com/office/drawing/2014/main" id="{F5C726D3-3A6C-092E-E295-85827FBA0516}"/>
              </a:ext>
            </a:extLst>
          </p:cNvPr>
          <p:cNvSpPr txBox="1"/>
          <p:nvPr/>
        </p:nvSpPr>
        <p:spPr>
          <a:xfrm>
            <a:off x="1107656" y="1608378"/>
            <a:ext cx="10281487" cy="3870740"/>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视频是携带信息量最大的媒体，随着抖音短视频等</a:t>
            </a:r>
            <a:r>
              <a:rPr lang="en-US" altLang="zh-CN" dirty="0">
                <a:latin typeface="宋体" panose="02010600030101010101" pitchFamily="2" charset="-122"/>
                <a:ea typeface="宋体" panose="02010600030101010101" pitchFamily="2" charset="-122"/>
              </a:rPr>
              <a:t>APP</a:t>
            </a:r>
            <a:r>
              <a:rPr lang="zh-CN" altLang="en-US" dirty="0">
                <a:latin typeface="宋体" panose="02010600030101010101" pitchFamily="2" charset="-122"/>
                <a:ea typeface="宋体" panose="02010600030101010101" pitchFamily="2" charset="-122"/>
              </a:rPr>
              <a:t>的兴起，网络以及数据库的视频数量急剧增加</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人工标注的方法已经无法胜任视频检索的任务。</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视频检索通过提取视频帧的空间特征和帧与帧之间的时间特征，使得用户能够更客观、更高效地进行视频查找与归类。</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随着智能手机的普及，我国有大量网民观看网络视频，面对如此多的视频数据，如何有效地从这些视频库中检索出人们感兴趣的视频，已经成为当今信息化时代的一个难题。</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因此，近年来为了解决这个难题，视频检索应运而生。</a:t>
            </a:r>
            <a:endParaRPr lang="en-US" altLang="zh-CN" dirty="0">
              <a:latin typeface="宋体" panose="02010600030101010101" pitchFamily="2" charset="-122"/>
              <a:ea typeface="宋体" panose="02010600030101010101" pitchFamily="2" charset="-122"/>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55706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Spatial-Temporal Video Encoder-Decoder</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7EE1C6F-EC9C-72B2-956F-91D0A7FF74F7}"/>
                  </a:ext>
                </a:extLst>
              </p:cNvPr>
              <p:cNvSpPr txBox="1"/>
              <p:nvPr/>
            </p:nvSpPr>
            <p:spPr>
              <a:xfrm>
                <a:off x="1495729" y="4516784"/>
                <a:ext cx="8788498" cy="1263166"/>
              </a:xfrm>
              <a:prstGeom prst="rect">
                <a:avLst/>
              </a:prstGeom>
              <a:noFill/>
            </p:spPr>
            <p:txBody>
              <a:bodyPr wrap="square">
                <a:spAutoFit/>
              </a:bodyPr>
              <a:lstStyle/>
              <a:p>
                <a:pPr marL="342900" indent="-342900">
                  <a:lnSpc>
                    <a:spcPct val="20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𝐵</m:t>
                        </m:r>
                      </m:e>
                      <m:sub>
                        <m:r>
                          <m:rPr>
                            <m:sty m:val="p"/>
                          </m:rPr>
                          <a:rPr lang="en-US" altLang="zh-CN" i="1">
                            <a:latin typeface="Cambria Math" panose="02040503050406030204" pitchFamily="18" charset="0"/>
                            <a:ea typeface="宋体" panose="02010600030101010101" pitchFamily="2" charset="-122"/>
                          </a:rPr>
                          <m:t>tp</m:t>
                        </m:r>
                      </m:sub>
                    </m:sSub>
                    <m:r>
                      <a:rPr lang="en-US" altLang="zh-CN" b="0" i="1" smtClean="0">
                        <a:latin typeface="Cambria Math" panose="02040503050406030204" pitchFamily="18" charset="0"/>
                        <a:ea typeface="宋体" panose="02010600030101010101" pitchFamily="2" charset="-122"/>
                      </a:rPr>
                      <m:t>=</m:t>
                    </m:r>
                    <m:func>
                      <m:funcPr>
                        <m:ctrlPr>
                          <a:rPr lang="en-US" altLang="zh-CN" b="0" i="1" smtClean="0">
                            <a:latin typeface="Cambria Math" panose="02040503050406030204" pitchFamily="18" charset="0"/>
                            <a:ea typeface="宋体" panose="02010600030101010101" pitchFamily="2" charset="-122"/>
                          </a:rPr>
                        </m:ctrlPr>
                      </m:funcPr>
                      <m:fName>
                        <m:r>
                          <m:rPr>
                            <m:sty m:val="p"/>
                          </m:rPr>
                          <a:rPr lang="en-US" altLang="zh-CN" b="0" i="0" smtClean="0">
                            <a:latin typeface="Cambria Math" panose="02040503050406030204" pitchFamily="18" charset="0"/>
                            <a:ea typeface="宋体" panose="02010600030101010101" pitchFamily="2" charset="-122"/>
                          </a:rPr>
                          <m:t>sgn</m:t>
                        </m:r>
                      </m:fName>
                      <m:e>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𝐸𝑛𝑐𝑜𝑑𝑒𝑟𝑠</m:t>
                                </m:r>
                              </m:e>
                              <m:sub>
                                <m:r>
                                  <a:rPr lang="en-US" altLang="zh-CN" b="0" i="1" smtClean="0">
                                    <a:latin typeface="Cambria Math" panose="02040503050406030204" pitchFamily="18" charset="0"/>
                                    <a:ea typeface="宋体" panose="02010600030101010101" pitchFamily="2" charset="-122"/>
                                  </a:rPr>
                                  <m:t>𝑇</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𝑉</m:t>
                                </m:r>
                              </m:e>
                            </m:d>
                          </m:e>
                        </m:d>
                      </m:e>
                    </m:func>
                    <m:r>
                      <a:rPr lang="en-US" altLang="zh-CN" b="0" i="1" smtClean="0">
                        <a:latin typeface="Cambria Math" panose="02040503050406030204" pitchFamily="18" charset="0"/>
                        <a:ea typeface="宋体" panose="02010600030101010101" pitchFamily="2" charset="-122"/>
                      </a:rPr>
                      <m:t>=</m:t>
                    </m:r>
                    <m:func>
                      <m:funcPr>
                        <m:ctrlPr>
                          <a:rPr lang="en-US" altLang="zh-CN" b="0" i="1" smtClean="0">
                            <a:latin typeface="Cambria Math" panose="02040503050406030204" pitchFamily="18" charset="0"/>
                            <a:ea typeface="宋体" panose="02010600030101010101" pitchFamily="2" charset="-122"/>
                          </a:rPr>
                        </m:ctrlPr>
                      </m:funcPr>
                      <m:fName>
                        <m:r>
                          <m:rPr>
                            <m:sty m:val="p"/>
                          </m:rPr>
                          <a:rPr lang="en-US" altLang="zh-CN" b="0" i="0" smtClean="0">
                            <a:latin typeface="Cambria Math" panose="02040503050406030204" pitchFamily="18" charset="0"/>
                            <a:ea typeface="宋体" panose="02010600030101010101" pitchFamily="2" charset="-122"/>
                          </a:rPr>
                          <m:t>sgn</m:t>
                        </m:r>
                      </m:fName>
                      <m:e>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h</m:t>
                                </m:r>
                              </m:e>
                              <m:sub>
                                <m:r>
                                  <a:rPr lang="en-US" altLang="zh-CN" b="0" i="1" smtClean="0">
                                    <a:latin typeface="Cambria Math" panose="02040503050406030204" pitchFamily="18" charset="0"/>
                                    <a:ea typeface="宋体" panose="02010600030101010101" pitchFamily="2" charset="-122"/>
                                  </a:rPr>
                                  <m:t>𝑚</m:t>
                                </m:r>
                              </m:sub>
                            </m:sSub>
                          </m:e>
                        </m:d>
                      </m:e>
                    </m:func>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h</m:t>
                        </m:r>
                      </m:e>
                      <m:sub>
                        <m:r>
                          <a:rPr lang="en-US" altLang="zh-CN" b="0" i="1" smtClean="0">
                            <a:latin typeface="Cambria Math" panose="02040503050406030204" pitchFamily="18" charset="0"/>
                            <a:ea typeface="宋体" panose="02010600030101010101" pitchFamily="2" charset="-122"/>
                          </a:rPr>
                          <m:t>𝑡</m:t>
                        </m:r>
                      </m:sub>
                    </m:sSub>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𝐿𝑆𝑇𝑀</m:t>
                    </m:r>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𝑡</m:t>
                            </m:r>
                          </m:sub>
                        </m:sSub>
                        <m:r>
                          <a:rPr lang="en-US" altLang="zh-CN" b="0" i="1" smtClean="0">
                            <a:latin typeface="Cambria Math" panose="02040503050406030204" pitchFamily="18" charset="0"/>
                            <a:ea typeface="宋体" panose="02010600030101010101" pitchFamily="2" charset="-122"/>
                          </a:rPr>
                          <m:t>,</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h</m:t>
                            </m:r>
                          </m:e>
                          <m:sub>
                            <m:r>
                              <a:rPr lang="en-US" altLang="zh-CN" b="0" i="1" smtClean="0">
                                <a:latin typeface="Cambria Math" panose="02040503050406030204" pitchFamily="18" charset="0"/>
                                <a:ea typeface="宋体" panose="02010600030101010101" pitchFamily="2" charset="-122"/>
                              </a:rPr>
                              <m:t>𝑡</m:t>
                            </m:r>
                            <m:r>
                              <a:rPr lang="en-US" altLang="zh-CN" b="0" i="1" smtClean="0">
                                <a:latin typeface="Cambria Math" panose="02040503050406030204" pitchFamily="18" charset="0"/>
                                <a:ea typeface="宋体" panose="02010600030101010101" pitchFamily="2" charset="-122"/>
                              </a:rPr>
                              <m:t>−1</m:t>
                            </m:r>
                          </m:sub>
                        </m:sSub>
                      </m:e>
                    </m:d>
                  </m:oMath>
                </a14:m>
                <a:endParaRPr lang="en-US" altLang="zh-CN" b="0" dirty="0">
                  <a:latin typeface="宋体" panose="02010600030101010101" pitchFamily="2" charset="-122"/>
                  <a:ea typeface="宋体" panose="02010600030101010101" pitchFamily="2" charset="-122"/>
                </a:endParaRPr>
              </a:p>
              <a:p>
                <a:pPr marL="342900" indent="-342900">
                  <a:lnSpc>
                    <a:spcPct val="20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𝐵</m:t>
                        </m:r>
                      </m:e>
                      <m:sub>
                        <m:r>
                          <a:rPr lang="en-US" altLang="zh-CN" b="0" i="1" smtClean="0">
                            <a:latin typeface="Cambria Math" panose="02040503050406030204" pitchFamily="18" charset="0"/>
                            <a:ea typeface="宋体" panose="02010600030101010101" pitchFamily="2" charset="-122"/>
                          </a:rPr>
                          <m:t>𝑉</m:t>
                        </m:r>
                      </m:sub>
                    </m:sSub>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𝐵</m:t>
                        </m:r>
                      </m:e>
                      <m:sub>
                        <m:r>
                          <m:rPr>
                            <m:sty m:val="p"/>
                          </m:rPr>
                          <a:rPr lang="en-US" altLang="zh-CN" i="1">
                            <a:latin typeface="Cambria Math" panose="02040503050406030204" pitchFamily="18" charset="0"/>
                            <a:ea typeface="宋体" panose="02010600030101010101" pitchFamily="2" charset="-122"/>
                          </a:rPr>
                          <m:t>sp</m:t>
                        </m:r>
                      </m:sub>
                    </m:sSub>
                    <m:r>
                      <a:rPr lang="en-US" altLang="zh-CN" b="0" i="1"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𝐵</m:t>
                        </m:r>
                      </m:e>
                      <m:sub>
                        <m:r>
                          <m:rPr>
                            <m:sty m:val="p"/>
                          </m:rPr>
                          <a:rPr lang="en-US" altLang="zh-CN" i="1">
                            <a:latin typeface="Cambria Math" panose="02040503050406030204" pitchFamily="18" charset="0"/>
                            <a:ea typeface="宋体" panose="02010600030101010101" pitchFamily="2" charset="-122"/>
                          </a:rPr>
                          <m:t>tp</m:t>
                        </m:r>
                      </m:sub>
                    </m:sSub>
                  </m:oMath>
                </a14:m>
                <a:endParaRPr lang="en-US" altLang="zh-CN" dirty="0">
                  <a:latin typeface="宋体" panose="02010600030101010101" pitchFamily="2" charset="-122"/>
                  <a:ea typeface="宋体" panose="02010600030101010101" pitchFamily="2" charset="-122"/>
                </a:endParaRPr>
              </a:p>
            </p:txBody>
          </p:sp>
        </mc:Choice>
        <mc:Fallback xmlns="">
          <p:sp>
            <p:nvSpPr>
              <p:cNvPr id="4" name="文本框 3">
                <a:extLst>
                  <a:ext uri="{FF2B5EF4-FFF2-40B4-BE49-F238E27FC236}">
                    <a16:creationId xmlns:a16="http://schemas.microsoft.com/office/drawing/2014/main" id="{A7EE1C6F-EC9C-72B2-956F-91D0A7FF74F7}"/>
                  </a:ext>
                </a:extLst>
              </p:cNvPr>
              <p:cNvSpPr txBox="1">
                <a:spLocks noRot="1" noChangeAspect="1" noMove="1" noResize="1" noEditPoints="1" noAdjustHandles="1" noChangeArrowheads="1" noChangeShapeType="1" noTextEdit="1"/>
              </p:cNvSpPr>
              <p:nvPr/>
            </p:nvSpPr>
            <p:spPr>
              <a:xfrm>
                <a:off x="1495729" y="4516784"/>
                <a:ext cx="8788498" cy="1263166"/>
              </a:xfrm>
              <a:prstGeom prst="rect">
                <a:avLst/>
              </a:prstGeom>
              <a:blipFill>
                <a:blip r:embed="rId5"/>
                <a:stretch>
                  <a:fillRect l="-416" b="-386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F334B9B-5145-E9DE-46F5-9A01501F51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3396" y="1521735"/>
            <a:ext cx="8533119" cy="2755625"/>
          </a:xfrm>
          <a:prstGeom prst="rect">
            <a:avLst/>
          </a:prstGeom>
        </p:spPr>
      </p:pic>
    </p:spTree>
    <p:extLst>
      <p:ext uri="{BB962C8B-B14F-4D97-AF65-F5344CB8AC3E}">
        <p14:creationId xmlns:p14="http://schemas.microsoft.com/office/powerpoint/2010/main" val="273577637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Text Encoder</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7EE1C6F-EC9C-72B2-956F-91D0A7FF74F7}"/>
                  </a:ext>
                </a:extLst>
              </p:cNvPr>
              <p:cNvSpPr txBox="1"/>
              <p:nvPr/>
            </p:nvSpPr>
            <p:spPr>
              <a:xfrm>
                <a:off x="782023" y="4345175"/>
                <a:ext cx="11148216" cy="2031325"/>
              </a:xfrm>
              <a:prstGeom prst="rect">
                <a:avLst/>
              </a:prstGeom>
              <a:noFill/>
            </p:spPr>
            <p:txBody>
              <a:bodyPr wrap="square">
                <a:spAutoFit/>
              </a:bodyPr>
              <a:lstStyle/>
              <a:p>
                <a:pPr marL="342900" indent="-342900">
                  <a:buFont typeface="Wingdings" panose="05000000000000000000" pitchFamily="2" charset="2"/>
                  <a:buChar char="l"/>
                </a:pPr>
                <a14:m>
                  <m:oMath xmlns:m="http://schemas.openxmlformats.org/officeDocument/2006/math">
                    <m:r>
                      <a:rPr lang="zh-CN" altLang="en-US" i="1" smtClean="0">
                        <a:latin typeface="Cambria Math" panose="02040503050406030204" pitchFamily="18" charset="0"/>
                        <a:ea typeface="宋体" panose="02010600030101010101" pitchFamily="2" charset="-122"/>
                      </a:rPr>
                      <m:t>其中每个单词作为单词向量被嵌入，并且沿着单词序列执行卷积。</m:t>
                    </m:r>
                  </m:oMath>
                </a14:m>
                <a:endParaRPr lang="en-US" altLang="zh-CN" i="1" dirty="0">
                  <a:latin typeface="Cambria Math" panose="02040503050406030204" pitchFamily="18" charset="0"/>
                  <a:ea typeface="宋体" panose="02010600030101010101" pitchFamily="2" charset="-122"/>
                </a:endParaRPr>
              </a:p>
              <a:p>
                <a:pPr marL="342900" indent="-342900">
                  <a:buFont typeface="Wingdings" panose="05000000000000000000" pitchFamily="2" charset="2"/>
                  <a:buChar char="l"/>
                </a:pPr>
                <a14:m>
                  <m:oMath xmlns:m="http://schemas.openxmlformats.org/officeDocument/2006/math">
                    <m:r>
                      <a:rPr lang="zh-CN" altLang="en-US">
                        <a:latin typeface="Cambria Math" panose="02040503050406030204" pitchFamily="18" charset="0"/>
                        <a:ea typeface="宋体" panose="02010600030101010101" pitchFamily="2" charset="-122"/>
                      </a:rPr>
                      <m:t>所有句子都被附加一个</m:t>
                    </m:r>
                    <m:r>
                      <a:rPr lang="en-US" altLang="zh-CN">
                        <a:latin typeface="Cambria Math" panose="02040503050406030204" pitchFamily="18" charset="0"/>
                        <a:ea typeface="宋体" panose="02010600030101010101" pitchFamily="2" charset="-122"/>
                      </a:rPr>
                      <m:t>𝑒𝑜𝑠</m:t>
                    </m:r>
                    <m:r>
                      <a:rPr lang="zh-CN" altLang="en-US">
                        <a:latin typeface="Cambria Math" panose="02040503050406030204" pitchFamily="18" charset="0"/>
                        <a:ea typeface="宋体" panose="02010600030101010101" pitchFamily="2" charset="-122"/>
                      </a:rPr>
                      <m:t>标记，并被填充或截断到一定长度，所有的句号都被删除。</m:t>
                    </m:r>
                  </m:oMath>
                </a14:m>
                <a:endParaRPr lang="en-US" altLang="zh-CN" dirty="0">
                  <a:latin typeface="Constantia" panose="02030602050306030303" pitchFamily="18" charset="0"/>
                  <a:ea typeface="宋体" panose="02010600030101010101" pitchFamily="2" charset="-122"/>
                </a:endParaRPr>
              </a:p>
              <a:p>
                <a:pPr marL="342900" indent="-342900">
                  <a:buFont typeface="Wingdings" panose="05000000000000000000" pitchFamily="2" charset="2"/>
                  <a:buChar char="l"/>
                </a:pPr>
                <a14:m>
                  <m:oMath xmlns:m="http://schemas.openxmlformats.org/officeDocument/2006/math">
                    <m:r>
                      <a:rPr lang="zh-CN" altLang="en-US" i="1">
                        <a:latin typeface="Cambria Math" panose="02040503050406030204" pitchFamily="18" charset="0"/>
                        <a:ea typeface="宋体" panose="02010600030101010101" pitchFamily="2" charset="-122"/>
                      </a:rPr>
                      <m:t>每个单词都被嵌入到一个</m:t>
                    </m:r>
                    <m:r>
                      <a:rPr lang="en-US" altLang="zh-CN" i="1">
                        <a:latin typeface="Cambria Math" panose="02040503050406030204" pitchFamily="18" charset="0"/>
                        <a:ea typeface="宋体" panose="02010600030101010101" pitchFamily="2" charset="-122"/>
                      </a:rPr>
                      <m:t>128</m:t>
                    </m:r>
                    <m:r>
                      <a:rPr lang="zh-CN" altLang="en-US" i="1">
                        <a:latin typeface="Cambria Math" panose="02040503050406030204" pitchFamily="18" charset="0"/>
                        <a:ea typeface="宋体" panose="02010600030101010101" pitchFamily="2" charset="-122"/>
                      </a:rPr>
                      <m:t>维的向量中，使用全连接层的线性投影。</m:t>
                    </m:r>
                  </m:oMath>
                </a14:m>
                <a:endParaRPr lang="en-US" altLang="zh-CN" i="1" dirty="0">
                  <a:latin typeface="Cambria Math" panose="02040503050406030204" pitchFamily="18" charset="0"/>
                  <a:ea typeface="宋体" panose="02010600030101010101" pitchFamily="2" charset="-122"/>
                </a:endParaRPr>
              </a:p>
              <a:p>
                <a:pPr marL="342900" indent="-342900">
                  <a:buFont typeface="Wingdings" panose="05000000000000000000" pitchFamily="2" charset="2"/>
                  <a:buChar char="l"/>
                </a:pPr>
                <a14:m>
                  <m:oMath xmlns:m="http://schemas.openxmlformats.org/officeDocument/2006/math">
                    <m:r>
                      <a:rPr lang="zh-CN" altLang="en-US" i="1">
                        <a:latin typeface="Cambria Math" panose="02040503050406030204" pitchFamily="18" charset="0"/>
                        <a:ea typeface="宋体" panose="02010600030101010101" pitchFamily="2" charset="-122"/>
                      </a:rPr>
                      <m:t>然后，在文本编码器中将所有卷积层的内核大小设置为</m:t>
                    </m:r>
                    <m:r>
                      <a:rPr lang="en-US" altLang="zh-CN" i="1">
                        <a:latin typeface="Cambria Math" panose="02040503050406030204" pitchFamily="18" charset="0"/>
                        <a:ea typeface="宋体" panose="02010600030101010101" pitchFamily="2" charset="-122"/>
                      </a:rPr>
                      <m:t>128</m:t>
                    </m:r>
                    <m:r>
                      <a:rPr lang="zh-CN" altLang="en-US" i="1">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最后添加了两个完全连接的层，其中第一层通过</a:t>
                </a:r>
                <a:r>
                  <a:rPr lang="en-US" altLang="zh-CN" dirty="0" err="1">
                    <a:latin typeface="Constantia" panose="02030602050306030303" pitchFamily="18" charset="0"/>
                    <a:ea typeface="宋体" panose="02010600030101010101" pitchFamily="2" charset="-122"/>
                  </a:rPr>
                  <a:t>ReLU</a:t>
                </a:r>
                <a:r>
                  <a:rPr lang="zh-CN" altLang="en-US" dirty="0">
                    <a:latin typeface="宋体" panose="02010600030101010101" pitchFamily="2" charset="-122"/>
                    <a:ea typeface="宋体" panose="02010600030101010101" pitchFamily="2" charset="-122"/>
                  </a:rPr>
                  <a:t>激活从所有池层获取输入。</a:t>
                </a:r>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我们直接从哈希层学习宽松的哈希码</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并使用</a:t>
                </a:r>
                <a:r>
                  <a:rPr lang="en-US" altLang="zh-CN" dirty="0" err="1">
                    <a:latin typeface="Constantia" panose="02030602050306030303" pitchFamily="18" charset="0"/>
                    <a:ea typeface="宋体" panose="02010600030101010101" pitchFamily="2" charset="-122"/>
                  </a:rPr>
                  <a:t>sgn</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函数将从最后一个全连接层提取的特征转换为具有</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个条目的二进制哈希码</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a:latin typeface="Cambria Math" panose="02040503050406030204" pitchFamily="18" charset="0"/>
                            <a:ea typeface="宋体" panose="02010600030101010101" pitchFamily="2" charset="-122"/>
                          </a:rPr>
                          <m:t>𝐵</m:t>
                        </m:r>
                      </m:e>
                      <m:sub>
                        <m:r>
                          <a:rPr lang="en-US" altLang="zh-CN">
                            <a:latin typeface="Cambria Math" panose="02040503050406030204" pitchFamily="18" charset="0"/>
                            <a:ea typeface="宋体" panose="02010600030101010101" pitchFamily="2" charset="-122"/>
                          </a:rPr>
                          <m:t>𝑇</m:t>
                        </m:r>
                      </m:sub>
                    </m:sSub>
                    <m:r>
                      <a:rPr lang="en-US" altLang="zh-CN">
                        <a:latin typeface="Cambria Math" panose="02040503050406030204" pitchFamily="18" charset="0"/>
                        <a:ea typeface="宋体" panose="02010600030101010101" pitchFamily="2" charset="-122"/>
                      </a:rPr>
                      <m:t> </m:t>
                    </m:r>
                  </m:oMath>
                </a14:m>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mc:Choice>
        <mc:Fallback xmlns="">
          <p:sp>
            <p:nvSpPr>
              <p:cNvPr id="4" name="文本框 3">
                <a:extLst>
                  <a:ext uri="{FF2B5EF4-FFF2-40B4-BE49-F238E27FC236}">
                    <a16:creationId xmlns:a16="http://schemas.microsoft.com/office/drawing/2014/main" id="{A7EE1C6F-EC9C-72B2-956F-91D0A7FF74F7}"/>
                  </a:ext>
                </a:extLst>
              </p:cNvPr>
              <p:cNvSpPr txBox="1">
                <a:spLocks noRot="1" noChangeAspect="1" noMove="1" noResize="1" noEditPoints="1" noAdjustHandles="1" noChangeArrowheads="1" noChangeShapeType="1" noTextEdit="1"/>
              </p:cNvSpPr>
              <p:nvPr/>
            </p:nvSpPr>
            <p:spPr>
              <a:xfrm>
                <a:off x="782023" y="4345175"/>
                <a:ext cx="11148216" cy="2031325"/>
              </a:xfrm>
              <a:prstGeom prst="rect">
                <a:avLst/>
              </a:prstGeom>
              <a:blipFill>
                <a:blip r:embed="rId5"/>
                <a:stretch>
                  <a:fillRect l="-328" t="-601" b="-330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40AD4B1-05A1-8F1B-A41C-806AA086AC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1848" y="1453302"/>
            <a:ext cx="8891352" cy="2620022"/>
          </a:xfrm>
          <a:prstGeom prst="rect">
            <a:avLst/>
          </a:prstGeom>
        </p:spPr>
      </p:pic>
    </p:spTree>
    <p:extLst>
      <p:ext uri="{BB962C8B-B14F-4D97-AF65-F5344CB8AC3E}">
        <p14:creationId xmlns:p14="http://schemas.microsoft.com/office/powerpoint/2010/main" val="27887910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Semantics-Aware Attributes</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1434C423-219E-6561-1202-F9BB40485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2039" y="1629758"/>
            <a:ext cx="9207845" cy="2084795"/>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5BCD020-134A-A4AA-2A6D-891D47DE8577}"/>
                  </a:ext>
                </a:extLst>
              </p:cNvPr>
              <p:cNvSpPr txBox="1"/>
              <p:nvPr/>
            </p:nvSpPr>
            <p:spPr>
              <a:xfrm>
                <a:off x="1492139" y="4001233"/>
                <a:ext cx="9512521" cy="1724126"/>
              </a:xfrm>
              <a:prstGeom prst="rect">
                <a:avLst/>
              </a:prstGeom>
              <a:noFill/>
            </p:spPr>
            <p:txBody>
              <a:bodyPr wrap="square">
                <a:spAutoFit/>
              </a:bodyPr>
              <a:lstStyle/>
              <a:p>
                <a:pPr marL="342900" indent="-34290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输入帧大小没有限制。</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卷积层，</a:t>
                </a:r>
                <a:r>
                  <a:rPr lang="en-US" altLang="zh-CN" dirty="0" err="1">
                    <a:latin typeface="Constantia" panose="02030602050306030303" pitchFamily="18" charset="0"/>
                    <a:ea typeface="宋体" panose="02010600030101010101" pitchFamily="2" charset="-122"/>
                  </a:rPr>
                  <a:t>sigmod</a:t>
                </a:r>
                <a:r>
                  <a:rPr lang="zh-CN" altLang="en-US" dirty="0">
                    <a:latin typeface="宋体" panose="02010600030101010101" pitchFamily="2" charset="-122"/>
                    <a:ea typeface="宋体" panose="02010600030101010101" pitchFamily="2" charset="-122"/>
                  </a:rPr>
                  <a:t>激活</a:t>
                </a:r>
                <a:r>
                  <a:rPr lang="zh-CN" altLang="en-US" dirty="0">
                    <a:latin typeface="Constantia" panose="02030602050306030303" pitchFamily="18" charset="0"/>
                    <a:ea typeface="宋体" panose="02010600030101010101" pitchFamily="2" charset="-122"/>
                  </a:rPr>
                  <a:t>，</a:t>
                </a:r>
                <a:r>
                  <a:rPr lang="en-US" altLang="zh-CN" dirty="0">
                    <a:latin typeface="Constantia" panose="02030602050306030303" pitchFamily="18" charset="0"/>
                    <a:ea typeface="宋体" panose="02010600030101010101" pitchFamily="2" charset="-122"/>
                  </a:rPr>
                  <a:t>FC</a:t>
                </a:r>
                <a:r>
                  <a:rPr lang="zh-CN" altLang="en-US" dirty="0">
                    <a:latin typeface="宋体" panose="02010600030101010101" pitchFamily="2" charset="-122"/>
                    <a:ea typeface="宋体" panose="02010600030101010101" pitchFamily="2" charset="-122"/>
                  </a:rPr>
                  <a:t>层。</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Wingdings" panose="05000000000000000000" pitchFamily="2" charset="2"/>
                  <a:buChar char="l"/>
                </a:pPr>
                <a:r>
                  <a:rPr lang="zh-CN" altLang="en-US" dirty="0">
                    <a:ea typeface="宋体" panose="02010600030101010101" pitchFamily="2" charset="-122"/>
                  </a:rPr>
                  <a:t>提取相关属性，得到</a:t>
                </a: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𝐵</m:t>
                        </m:r>
                      </m:e>
                      <m:sub>
                        <m:r>
                          <a:rPr lang="en-US" altLang="zh-CN" b="0" i="1" smtClean="0">
                            <a:latin typeface="Cambria Math" panose="02040503050406030204" pitchFamily="18" charset="0"/>
                            <a:ea typeface="宋体" panose="02010600030101010101" pitchFamily="2" charset="-122"/>
                          </a:rPr>
                          <m:t>𝐴</m:t>
                        </m:r>
                      </m:sub>
                    </m:sSub>
                  </m:oMath>
                </a14:m>
                <a:r>
                  <a:rPr lang="zh-CN" altLang="en-US" dirty="0">
                    <a:latin typeface="宋体" panose="02010600030101010101" pitchFamily="2" charset="-122"/>
                    <a:ea typeface="宋体" panose="02010600030101010101" pitchFamily="2" charset="-122"/>
                  </a:rPr>
                  <a:t>如果</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𝑉</m:t>
                        </m:r>
                      </m:e>
                      <m:sub>
                        <m:r>
                          <m:rPr>
                            <m:sty m:val="p"/>
                          </m:rPr>
                          <a:rPr lang="en-US" altLang="zh-CN" i="1" smtClean="0">
                            <a:latin typeface="Cambria Math" panose="02040503050406030204" pitchFamily="18" charset="0"/>
                            <a:ea typeface="宋体" panose="02010600030101010101" pitchFamily="2" charset="-122"/>
                          </a:rPr>
                          <m:t>i</m:t>
                        </m:r>
                      </m:sub>
                    </m:sSub>
                    <m:r>
                      <a:rPr lang="zh-CN" altLang="en-US" i="1" smtClean="0">
                        <a:latin typeface="Cambria Math" panose="02040503050406030204" pitchFamily="18" charset="0"/>
                        <a:ea typeface="宋体" panose="02010600030101010101" pitchFamily="2" charset="-122"/>
                      </a:rPr>
                      <m:t>含有</m:t>
                    </m:r>
                  </m:oMath>
                </a14:m>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j</a:t>
                </a:r>
                <a:r>
                  <a:rPr lang="zh-CN" altLang="en-US" dirty="0">
                    <a:latin typeface="宋体" panose="02010600030101010101" pitchFamily="2" charset="-122"/>
                    <a:ea typeface="宋体" panose="02010600030101010101" pitchFamily="2" charset="-122"/>
                  </a:rPr>
                  <a:t>个属性，</a:t>
                </a:r>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a</m:t>
                        </m:r>
                      </m:e>
                      <m:sub>
                        <m:r>
                          <m:rPr>
                            <m:sty m:val="p"/>
                          </m:rPr>
                          <a:rPr lang="en-US" altLang="zh-CN" i="1">
                            <a:latin typeface="Cambria Math" panose="02040503050406030204" pitchFamily="18" charset="0"/>
                            <a:ea typeface="宋体" panose="02010600030101010101" pitchFamily="2" charset="-122"/>
                          </a:rPr>
                          <m:t>i</m:t>
                        </m:r>
                        <m:r>
                          <a:rPr lang="en-US" altLang="zh-CN" b="0" i="1" smtClean="0">
                            <a:latin typeface="Cambria Math" panose="02040503050406030204" pitchFamily="18" charset="0"/>
                            <a:ea typeface="宋体" panose="02010600030101010101" pitchFamily="2" charset="-122"/>
                          </a:rPr>
                          <m:t>𝑗</m:t>
                        </m:r>
                      </m:sub>
                    </m:sSub>
                    <m:r>
                      <a:rPr lang="en-US" altLang="zh-CN" b="0" i="1"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D5BCD020-134A-A4AA-2A6D-891D47DE8577}"/>
                  </a:ext>
                </a:extLst>
              </p:cNvPr>
              <p:cNvSpPr txBox="1">
                <a:spLocks noRot="1" noChangeAspect="1" noMove="1" noResize="1" noEditPoints="1" noAdjustHandles="1" noChangeArrowheads="1" noChangeShapeType="1" noTextEdit="1"/>
              </p:cNvSpPr>
              <p:nvPr/>
            </p:nvSpPr>
            <p:spPr>
              <a:xfrm>
                <a:off x="1492139" y="4001233"/>
                <a:ext cx="9512521" cy="1724126"/>
              </a:xfrm>
              <a:prstGeom prst="rect">
                <a:avLst/>
              </a:prstGeom>
              <a:blipFill>
                <a:blip r:embed="rId6"/>
                <a:stretch>
                  <a:fillRect l="-449" b="-24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40001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Learning a Concept Space</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7338348" y="1369831"/>
                <a:ext cx="4680931" cy="478124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a:t>
                </a:r>
                <a:r>
                  <a:rPr lang="en-US" altLang="zh-CN" dirty="0" err="1">
                    <a:latin typeface="Constantia" panose="02030602050306030303" pitchFamily="18" charset="0"/>
                    <a:ea typeface="宋体" panose="02010600030101010101" pitchFamily="2" charset="-122"/>
                  </a:rPr>
                  <a:t>v,s</a:t>
                </a:r>
                <a:r>
                  <a:rPr lang="en-US" altLang="zh-CN" dirty="0">
                    <a:latin typeface="宋体" panose="02010600030101010101" pitchFamily="2" charset="-122"/>
                    <a:ea typeface="宋体" panose="02010600030101010101" pitchFamily="2" charset="-122"/>
                  </a:rPr>
                  <a:t>)-&gt;(</a:t>
                </a:r>
                <a:r>
                  <a:rPr lang="en-US" altLang="zh-CN" dirty="0" err="1">
                    <a:latin typeface="Constantia" panose="02030602050306030303" pitchFamily="18" charset="0"/>
                    <a:ea typeface="宋体" panose="02010600030101010101" pitchFamily="2" charset="-122"/>
                  </a:rPr>
                  <a:t>v,s,y</a:t>
                </a:r>
                <a:r>
                  <a:rPr lang="en-US" altLang="zh-CN" dirty="0">
                    <a:latin typeface="Constantia" panose="02030602050306030303" pitchFamily="18" charset="0"/>
                    <a:ea typeface="宋体" panose="02010600030101010101" pitchFamily="2" charset="-122"/>
                  </a:rPr>
                  <a:t>)</a:t>
                </a: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𝑙</m:t>
                        </m:r>
                        <m:r>
                          <m:rPr>
                            <m:sty m:val="p"/>
                          </m:rPr>
                          <a:rPr lang="en-US" altLang="zh-CN">
                            <a:latin typeface="Cambria Math" panose="02040503050406030204" pitchFamily="18" charset="0"/>
                          </a:rPr>
                          <m:t>oss</m:t>
                        </m:r>
                      </m:e>
                      <m:sub>
                        <m:r>
                          <a:rPr lang="en-US" altLang="zh-CN">
                            <a:latin typeface="Cambria Math" panose="02040503050406030204" pitchFamily="18" charset="0"/>
                          </a:rPr>
                          <m:t>𝑏𝑐𝑒</m:t>
                        </m:r>
                      </m:sub>
                    </m:sSub>
                    <m:d>
                      <m:dPr>
                        <m:ctrlPr>
                          <a:rPr lang="en-US" altLang="zh-CN" i="1">
                            <a:latin typeface="Cambria Math" panose="02040503050406030204" pitchFamily="18" charset="0"/>
                          </a:rPr>
                        </m:ctrlPr>
                      </m:dPr>
                      <m:e>
                        <m:r>
                          <a:rPr lang="en-US" altLang="zh-CN">
                            <a:latin typeface="Cambria Math" panose="02040503050406030204" pitchFamily="18" charset="0"/>
                          </a:rPr>
                          <m:t>𝑣</m:t>
                        </m:r>
                        <m:r>
                          <a:rPr lang="en-US" altLang="zh-CN">
                            <a:latin typeface="Cambria Math" panose="02040503050406030204" pitchFamily="18" charset="0"/>
                          </a:rPr>
                          <m:t>,</m:t>
                        </m:r>
                        <m:r>
                          <a:rPr lang="en-US" altLang="zh-CN">
                            <a:latin typeface="Cambria Math" panose="02040503050406030204" pitchFamily="18" charset="0"/>
                          </a:rPr>
                          <m:t>𝑠</m:t>
                        </m:r>
                        <m:r>
                          <a:rPr lang="en-US" altLang="zh-CN">
                            <a:latin typeface="Cambria Math" panose="02040503050406030204" pitchFamily="18" charset="0"/>
                          </a:rPr>
                          <m:t>,</m:t>
                        </m:r>
                        <m:r>
                          <a:rPr lang="en-US" altLang="zh-CN">
                            <a:latin typeface="Cambria Math" panose="02040503050406030204" pitchFamily="18" charset="0"/>
                          </a:rPr>
                          <m:t>𝑦</m:t>
                        </m:r>
                      </m:e>
                    </m:d>
                    <m:r>
                      <a:rPr lang="en-US" altLang="zh-CN">
                        <a:latin typeface="Cambria Math" panose="02040503050406030204" pitchFamily="18" charset="0"/>
                      </a:rPr>
                      <m:t>=−</m:t>
                    </m:r>
                    <m:d>
                      <m:dPr>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𝐾</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𝐾</m:t>
                            </m:r>
                          </m:sup>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𝑣</m:t>
                                            </m:r>
                                          </m:e>
                                        </m:d>
                                      </m:e>
                                      <m:sub>
                                        <m:r>
                                          <a:rPr lang="en-US" altLang="zh-CN">
                                            <a:latin typeface="Cambria Math" panose="02040503050406030204" pitchFamily="18" charset="0"/>
                                          </a:rPr>
                                          <m:t>𝑖</m:t>
                                        </m:r>
                                      </m:sub>
                                    </m:sSub>
                                    <m:r>
                                      <a:rPr lang="en-US" altLang="zh-CN">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1−</m:t>
                                            </m:r>
                                            <m:r>
                                              <a:rPr lang="en-US" altLang="zh-CN">
                                                <a:latin typeface="Cambria Math" panose="02040503050406030204" pitchFamily="18" charset="0"/>
                                              </a:rPr>
                                              <m:t>𝑦</m:t>
                                            </m:r>
                                          </m:e>
                                          <m:sub>
                                            <m:r>
                                              <a:rPr lang="en-US" altLang="zh-CN">
                                                <a:latin typeface="Cambria Math" panose="02040503050406030204" pitchFamily="18" charset="0"/>
                                              </a:rPr>
                                              <m:t>𝑖</m:t>
                                            </m:r>
                                          </m:sub>
                                        </m:sSub>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a:latin typeface="Cambria Math" panose="02040503050406030204" pitchFamily="18" charset="0"/>
                                              </a:rPr>
                                              <m:t>1−</m:t>
                                            </m:r>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𝑣</m:t>
                                                    </m:r>
                                                  </m:e>
                                                </m:d>
                                              </m:e>
                                              <m:sub>
                                                <m:r>
                                                  <a:rPr lang="en-US" altLang="zh-CN">
                                                    <a:latin typeface="Cambria Math" panose="02040503050406030204" pitchFamily="18" charset="0"/>
                                                  </a:rPr>
                                                  <m:t>𝑖</m:t>
                                                </m:r>
                                              </m:sub>
                                            </m:sSub>
                                          </m:e>
                                        </m:d>
                                      </m:e>
                                    </m:func>
                                  </m:e>
                                </m:d>
                              </m:e>
                            </m:func>
                            <m:r>
                              <a:rPr lang="en-US" altLang="zh-CN">
                                <a:latin typeface="Cambria Math" panose="02040503050406030204" pitchFamily="18" charset="0"/>
                              </a:rPr>
                              <m:t>)</m:t>
                            </m:r>
                          </m:e>
                        </m:nary>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
                          <a:rPr lang="en-US" altLang="zh-CN">
                            <a:latin typeface="Cambria Math" panose="02040503050406030204" pitchFamily="18" charset="0"/>
                          </a:rPr>
                          <m:t>𝐾</m:t>
                        </m:r>
                      </m:den>
                    </m:f>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𝐾</m:t>
                        </m:r>
                      </m:sup>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𝑠</m:t>
                                        </m:r>
                                      </m:e>
                                    </m:d>
                                  </m:e>
                                  <m:sub>
                                    <m:r>
                                      <a:rPr lang="en-US" altLang="zh-CN">
                                        <a:latin typeface="Cambria Math" panose="02040503050406030204" pitchFamily="18" charset="0"/>
                                      </a:rPr>
                                      <m:t>𝑖</m:t>
                                    </m:r>
                                  </m:sub>
                                </m:sSub>
                                <m:r>
                                  <a:rPr lang="en-US" altLang="zh-CN">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1−</m:t>
                                        </m:r>
                                        <m:r>
                                          <a:rPr lang="en-US" altLang="zh-CN">
                                            <a:latin typeface="Cambria Math" panose="02040503050406030204" pitchFamily="18" charset="0"/>
                                          </a:rPr>
                                          <m:t>𝑦</m:t>
                                        </m:r>
                                      </m:e>
                                      <m:sub>
                                        <m:r>
                                          <a:rPr lang="en-US" altLang="zh-CN">
                                            <a:latin typeface="Cambria Math" panose="02040503050406030204" pitchFamily="18" charset="0"/>
                                          </a:rPr>
                                          <m:t>𝑖</m:t>
                                        </m:r>
                                      </m:sub>
                                    </m:sSub>
                                  </m:e>
                                </m:d>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r>
                                          <a:rPr lang="en-US" altLang="zh-CN">
                                            <a:latin typeface="Cambria Math" panose="02040503050406030204" pitchFamily="18" charset="0"/>
                                          </a:rPr>
                                          <m:t>1−</m:t>
                                        </m:r>
                                        <m:sSub>
                                          <m:sSubPr>
                                            <m:ctrlPr>
                                              <a:rPr lang="en-US" altLang="zh-CN" i="1">
                                                <a:latin typeface="Cambria Math" panose="02040503050406030204" pitchFamily="18" charset="0"/>
                                              </a:rPr>
                                            </m:ctrlPr>
                                          </m:sSubPr>
                                          <m:e>
                                            <m:r>
                                              <a:rPr lang="en-US" altLang="zh-CN">
                                                <a:latin typeface="Cambria Math" panose="02040503050406030204" pitchFamily="18" charset="0"/>
                                              </a:rPr>
                                              <m:t>𝑔</m:t>
                                            </m:r>
                                            <m:d>
                                              <m:dPr>
                                                <m:ctrlPr>
                                                  <a:rPr lang="en-US" altLang="zh-CN" i="1">
                                                    <a:latin typeface="Cambria Math" panose="02040503050406030204" pitchFamily="18" charset="0"/>
                                                  </a:rPr>
                                                </m:ctrlPr>
                                              </m:dPr>
                                              <m:e>
                                                <m:r>
                                                  <a:rPr lang="en-US" altLang="zh-CN">
                                                    <a:latin typeface="Cambria Math" panose="02040503050406030204" pitchFamily="18" charset="0"/>
                                                  </a:rPr>
                                                  <m:t>𝑠</m:t>
                                                </m:r>
                                              </m:e>
                                            </m:d>
                                          </m:e>
                                          <m:sub>
                                            <m:r>
                                              <a:rPr lang="en-US" altLang="zh-CN">
                                                <a:latin typeface="Cambria Math" panose="02040503050406030204" pitchFamily="18" charset="0"/>
                                              </a:rPr>
                                              <m:t>𝑖</m:t>
                                            </m:r>
                                          </m:sub>
                                        </m:sSub>
                                      </m:e>
                                    </m:d>
                                  </m:e>
                                </m:func>
                              </m:e>
                            </m:d>
                          </m:e>
                        </m:func>
                        <m:r>
                          <a:rPr lang="en-US" altLang="zh-CN">
                            <a:latin typeface="Cambria Math" panose="02040503050406030204" pitchFamily="18" charset="0"/>
                          </a:rPr>
                          <m:t>)</m:t>
                        </m:r>
                      </m:e>
                    </m:nary>
                  </m:oMath>
                </a14:m>
                <a:endParaRPr lang="en-US" altLang="zh-CN" dirty="0">
                  <a:latin typeface="Constantia" panose="02030602050306030303" pitchFamily="18" charset="0"/>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b="0" i="1" smtClean="0">
                            <a:latin typeface="Cambria Math" panose="02040503050406030204" pitchFamily="18" charset="0"/>
                            <a:ea typeface="宋体" panose="02010600030101010101" pitchFamily="2" charset="-122"/>
                          </a:rPr>
                          <m:t>𝑟𝑎𝑛𝑘</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r>
                      <m:rPr>
                        <m:sty m:val="p"/>
                      </m:rPr>
                      <a:rPr lang="en-US" altLang="zh-CN" b="0" i="0" smtClean="0">
                        <a:latin typeface="Cambria Math" panose="02040503050406030204" pitchFamily="18" charset="0"/>
                        <a:ea typeface="宋体" panose="02010600030101010101" pitchFamily="2" charset="-122"/>
                      </a:rPr>
                      <m:t>max</m:t>
                    </m:r>
                    <m:r>
                      <a:rPr lang="en-US" altLang="zh-CN" b="0" i="1" smtClean="0">
                        <a:latin typeface="Cambria Math" panose="02040503050406030204" pitchFamily="18" charset="0"/>
                        <a:ea typeface="宋体" panose="02010600030101010101" pitchFamily="2" charset="-122"/>
                      </a:rPr>
                      <m:t>⁡(0,</m:t>
                    </m:r>
                    <m:r>
                      <a:rPr lang="en-US" altLang="zh-CN" b="0" i="1" smtClean="0">
                        <a:latin typeface="Cambria Math" panose="02040503050406030204" pitchFamily="18" charset="0"/>
                        <a:ea typeface="宋体" panose="02010600030101010101" pitchFamily="2" charset="-122"/>
                      </a:rPr>
                      <m:t>𝑚</m:t>
                    </m:r>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m:rPr>
                            <m:sty m:val="p"/>
                          </m:rPr>
                          <a:rPr lang="en-US" altLang="zh-CN" i="1">
                            <a:latin typeface="Cambria Math" panose="02040503050406030204" pitchFamily="18" charset="0"/>
                            <a:ea typeface="宋体" panose="02010600030101010101" pitchFamily="2" charset="-122"/>
                          </a:rPr>
                          <m:t>con</m:t>
                        </m:r>
                      </m:sub>
                    </m:sSub>
                    <m:d>
                      <m:dPr>
                        <m:ctrlPr>
                          <a:rPr lang="en-US" altLang="zh-CN" i="1" smtClean="0">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sSup>
                          <m:sSupPr>
                            <m:ctrlPr>
                              <a:rPr lang="en-US" altLang="zh-CN" i="1" smtClean="0">
                                <a:latin typeface="Cambria Math" panose="02040503050406030204" pitchFamily="18" charset="0"/>
                                <a:ea typeface="宋体" panose="02010600030101010101" pitchFamily="2" charset="-122"/>
                              </a:rPr>
                            </m:ctrlPr>
                          </m:sSupPr>
                          <m:e>
                            <m:r>
                              <a:rPr lang="en-US" altLang="zh-CN" b="0" i="1" smtClean="0">
                                <a:latin typeface="Cambria Math" panose="02040503050406030204" pitchFamily="18" charset="0"/>
                                <a:ea typeface="宋体" panose="02010600030101010101" pitchFamily="2" charset="-122"/>
                              </a:rPr>
                              <m:t>𝑠</m:t>
                            </m:r>
                          </m:e>
                          <m:sup>
                            <m:r>
                              <a:rPr lang="en-US" altLang="zh-CN" b="0" i="1" smtClean="0">
                                <a:latin typeface="Cambria Math" panose="02040503050406030204" pitchFamily="18" charset="0"/>
                                <a:ea typeface="宋体" panose="02010600030101010101" pitchFamily="2" charset="-122"/>
                              </a:rPr>
                              <m:t>−</m:t>
                            </m:r>
                          </m:sup>
                        </m:sSup>
                      </m:e>
                    </m:d>
                    <m:r>
                      <a:rPr lang="en-US" altLang="zh-CN" b="0" i="1"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r>
                      <m:rPr>
                        <m:sty m:val="p"/>
                      </m:rPr>
                      <a:rPr lang="en-US" altLang="zh-CN">
                        <a:latin typeface="Cambria Math" panose="02040503050406030204" pitchFamily="18" charset="0"/>
                        <a:ea typeface="宋体" panose="02010600030101010101" pitchFamily="2" charset="-122"/>
                      </a:rPr>
                      <m:t>max</m:t>
                    </m:r>
                    <m:r>
                      <a:rPr lang="en-US" altLang="zh-CN" i="1">
                        <a:latin typeface="Cambria Math" panose="02040503050406030204" pitchFamily="18" charset="0"/>
                        <a:ea typeface="宋体" panose="02010600030101010101" pitchFamily="2" charset="-122"/>
                      </a:rPr>
                      <m:t>⁡(0,</m:t>
                    </m:r>
                    <m:r>
                      <a:rPr lang="en-US" altLang="zh-CN" i="1">
                        <a:latin typeface="Cambria Math" panose="02040503050406030204" pitchFamily="18" charset="0"/>
                        <a:ea typeface="宋体" panose="02010600030101010101" pitchFamily="2" charset="-122"/>
                      </a:rPr>
                      <m:t>𝑚</m:t>
                    </m:r>
                    <m:r>
                      <a:rPr lang="en-US" altLang="zh-CN" i="1">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smtClean="0">
                            <a:latin typeface="Cambria Math" panose="02040503050406030204" pitchFamily="18" charset="0"/>
                            <a:ea typeface="宋体" panose="02010600030101010101" pitchFamily="2" charset="-122"/>
                          </a:rPr>
                        </m:ctrlPr>
                      </m:dPr>
                      <m:e>
                        <m:sSup>
                          <m:sSupPr>
                            <m:ctrlPr>
                              <a:rPr lang="en-US" altLang="zh-CN" i="1">
                                <a:latin typeface="Cambria Math" panose="02040503050406030204" pitchFamily="18" charset="0"/>
                                <a:ea typeface="宋体" panose="02010600030101010101" pitchFamily="2" charset="-122"/>
                              </a:rPr>
                            </m:ctrlPr>
                          </m:sSupPr>
                          <m:e>
                            <m:r>
                              <a:rPr lang="en-US" altLang="zh-CN" i="1">
                                <a:latin typeface="Cambria Math" panose="02040503050406030204" pitchFamily="18" charset="0"/>
                                <a:ea typeface="宋体" panose="02010600030101010101" pitchFamily="2" charset="-122"/>
                              </a:rPr>
                              <m:t>𝑣</m:t>
                            </m:r>
                          </m:e>
                          <m:sup>
                            <m:r>
                              <a:rPr lang="en-US" altLang="zh-CN" i="1">
                                <a:latin typeface="Cambria Math" panose="02040503050406030204" pitchFamily="18" charset="0"/>
                                <a:ea typeface="宋体" panose="02010600030101010101" pitchFamily="2" charset="-122"/>
                              </a:rPr>
                              <m:t>−</m:t>
                            </m:r>
                          </m:sup>
                        </m:sSup>
                        <m:r>
                          <a:rPr lang="en-US" altLang="zh-CN" i="1">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i="1" smtClean="0">
                            <a:latin typeface="Cambria Math" panose="02040503050406030204" pitchFamily="18" charset="0"/>
                            <a:ea typeface="宋体" panose="02010600030101010101" pitchFamily="2" charset="-122"/>
                          </a:rPr>
                          <m:t> </m:t>
                        </m:r>
                      </m:e>
                    </m:d>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m:rPr>
                            <m:sty m:val="p"/>
                          </m:rPr>
                          <a:rPr lang="en-US" altLang="zh-CN" i="1">
                            <a:latin typeface="Cambria Math" panose="02040503050406030204" pitchFamily="18" charset="0"/>
                            <a:ea typeface="宋体" panose="02010600030101010101" pitchFamily="2" charset="-122"/>
                          </a:rPr>
                          <m:t>sim</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r>
                      <a:rPr lang="en-US" altLang="zh-CN" i="1">
                        <a:latin typeface="Cambria Math" panose="02040503050406030204" pitchFamily="18" charset="0"/>
                        <a:ea typeface="宋体" panose="02010600030101010101" pitchFamily="2" charset="-122"/>
                      </a:rPr>
                      <m:t>)</m:t>
                    </m:r>
                  </m:oMath>
                </a14:m>
                <a:endParaRPr lang="en-US" altLang="zh-CN" dirty="0">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b="0" i="1" smtClean="0">
                            <a:latin typeface="Cambria Math" panose="02040503050406030204" pitchFamily="18" charset="0"/>
                            <a:ea typeface="宋体" panose="02010600030101010101" pitchFamily="2" charset="-122"/>
                          </a:rPr>
                          <m:t>𝑐𝑜𝑛</m:t>
                        </m:r>
                      </m:sub>
                    </m:sSub>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𝑣</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𝑦</m:t>
                        </m:r>
                      </m:e>
                    </m:d>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𝑙𝑜𝑠𝑠</m:t>
                        </m:r>
                      </m:e>
                      <m:sub>
                        <m:r>
                          <a:rPr lang="en-US" altLang="zh-CN" i="1">
                            <a:latin typeface="Cambria Math" panose="02040503050406030204" pitchFamily="18" charset="0"/>
                            <a:ea typeface="宋体" panose="02010600030101010101" pitchFamily="2" charset="-122"/>
                          </a:rPr>
                          <m:t>𝑏𝑐𝑒</m:t>
                        </m:r>
                      </m:sub>
                    </m:sSub>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𝑦</m:t>
                        </m:r>
                      </m:e>
                    </m:d>
                    <m:r>
                      <a:rPr lang="en-US" altLang="zh-CN" b="0" i="1" smtClean="0">
                        <a:latin typeface="Cambria Math" panose="02040503050406030204" pitchFamily="18" charset="0"/>
                        <a:ea typeface="宋体" panose="02010600030101010101" pitchFamily="2" charset="-122"/>
                      </a:rPr>
                      <m:t>+</m:t>
                    </m:r>
                  </m:oMath>
                </a14:m>
                <a:r>
                  <a:rPr lang="en-US" altLang="zh-CN" dirty="0">
                    <a:ea typeface="宋体" panose="02010600030101010101" pitchFamily="2" charset="-122"/>
                  </a:rPr>
                  <a:t> </a:t>
                </a:r>
                <a14:m>
                  <m:oMath xmlns:m="http://schemas.openxmlformats.org/officeDocument/2006/math">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𝑙𝑜𝑠𝑠</m:t>
                        </m:r>
                      </m:e>
                      <m:sub>
                        <m:r>
                          <a:rPr lang="en-US" altLang="zh-CN" i="1">
                            <a:latin typeface="Cambria Math" panose="02040503050406030204" pitchFamily="18" charset="0"/>
                            <a:ea typeface="宋体" panose="02010600030101010101" pitchFamily="2" charset="-122"/>
                          </a:rPr>
                          <m:t>𝑟𝑎𝑛𝑘</m:t>
                        </m:r>
                      </m:sub>
                    </m:sSub>
                  </m:oMath>
                </a14:m>
                <a:r>
                  <a:rPr lang="en-US" altLang="zh-CN" dirty="0">
                    <a:ea typeface="宋体" panose="02010600030101010101" pitchFamily="2" charset="-122"/>
                  </a:rPr>
                  <a:t> </a:t>
                </a:r>
                <a14:m>
                  <m:oMath xmlns:m="http://schemas.openxmlformats.org/officeDocument/2006/math">
                    <m:d>
                      <m:dPr>
                        <m:ctrlPr>
                          <a:rPr lang="en-US" altLang="zh-CN" i="1">
                            <a:latin typeface="Cambria Math" panose="02040503050406030204" pitchFamily="18" charset="0"/>
                            <a:ea typeface="宋体" panose="02010600030101010101" pitchFamily="2" charset="-122"/>
                          </a:rPr>
                        </m:ctrlPr>
                      </m:dPr>
                      <m:e>
                        <m:r>
                          <a:rPr lang="en-US" altLang="zh-CN" i="1">
                            <a:latin typeface="Cambria Math" panose="02040503050406030204" pitchFamily="18" charset="0"/>
                            <a:ea typeface="宋体" panose="02010600030101010101" pitchFamily="2" charset="-122"/>
                          </a:rPr>
                          <m:t>𝑣</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𝑠</m:t>
                        </m:r>
                      </m:e>
                    </m:d>
                  </m:oMath>
                </a14:m>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7338348" y="1369831"/>
                <a:ext cx="4680931" cy="4781245"/>
              </a:xfrm>
              <a:prstGeom prst="rect">
                <a:avLst/>
              </a:prstGeom>
              <a:blipFill>
                <a:blip r:embed="rId5"/>
                <a:stretch>
                  <a:fillRect l="-911" t="-714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A500ABC-7515-6984-E70A-5D26ED35A7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270" y="1681506"/>
            <a:ext cx="6662905" cy="3560391"/>
          </a:xfrm>
          <a:prstGeom prst="rect">
            <a:avLst/>
          </a:prstGeom>
        </p:spPr>
      </p:pic>
    </p:spTree>
    <p:extLst>
      <p:ext uri="{BB962C8B-B14F-4D97-AF65-F5344CB8AC3E}">
        <p14:creationId xmlns:p14="http://schemas.microsoft.com/office/powerpoint/2010/main" val="8011811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2541377" cy="830997"/>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E68E2C29-5D56-9A9B-A4BB-E11E228BF3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292" y="890249"/>
            <a:ext cx="7077075" cy="5448300"/>
          </a:xfrm>
          <a:prstGeom prst="rect">
            <a:avLst/>
          </a:prstGeom>
        </p:spPr>
      </p:pic>
    </p:spTree>
    <p:extLst>
      <p:ext uri="{BB962C8B-B14F-4D97-AF65-F5344CB8AC3E}">
        <p14:creationId xmlns:p14="http://schemas.microsoft.com/office/powerpoint/2010/main" val="9859340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40044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6F5F7BE7-83FA-FE0D-1D40-24F229AA4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200" y="922583"/>
            <a:ext cx="5171440" cy="5443621"/>
          </a:xfrm>
          <a:prstGeom prst="rect">
            <a:avLst/>
          </a:prstGeom>
        </p:spPr>
      </p:pic>
    </p:spTree>
    <p:extLst>
      <p:ext uri="{BB962C8B-B14F-4D97-AF65-F5344CB8AC3E}">
        <p14:creationId xmlns:p14="http://schemas.microsoft.com/office/powerpoint/2010/main" val="538449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F5859ABE-C66A-BB41-A6A8-27B9FE4760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12" y="1500136"/>
            <a:ext cx="11479576" cy="4692556"/>
          </a:xfrm>
          <a:prstGeom prst="rect">
            <a:avLst/>
          </a:prstGeom>
        </p:spPr>
      </p:pic>
    </p:spTree>
    <p:extLst>
      <p:ext uri="{BB962C8B-B14F-4D97-AF65-F5344CB8AC3E}">
        <p14:creationId xmlns:p14="http://schemas.microsoft.com/office/powerpoint/2010/main" val="19901970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47156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708B8DDE-90D8-4496-4284-C66161F9B9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970" y="1312130"/>
            <a:ext cx="10402216" cy="4987364"/>
          </a:xfrm>
          <a:prstGeom prst="rect">
            <a:avLst/>
          </a:prstGeom>
        </p:spPr>
      </p:pic>
    </p:spTree>
    <p:extLst>
      <p:ext uri="{BB962C8B-B14F-4D97-AF65-F5344CB8AC3E}">
        <p14:creationId xmlns:p14="http://schemas.microsoft.com/office/powerpoint/2010/main" val="22105178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S2BIN</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46444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72F63C84-D364-32C9-1479-7D070F967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235" y="1725831"/>
            <a:ext cx="11701111" cy="4121061"/>
          </a:xfrm>
          <a:prstGeom prst="rect">
            <a:avLst/>
          </a:prstGeom>
        </p:spPr>
      </p:pic>
    </p:spTree>
    <p:extLst>
      <p:ext uri="{BB962C8B-B14F-4D97-AF65-F5344CB8AC3E}">
        <p14:creationId xmlns:p14="http://schemas.microsoft.com/office/powerpoint/2010/main" val="3921839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29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1209907" y="1539300"/>
            <a:ext cx="9267297" cy="1569660"/>
          </a:xfrm>
          <a:prstGeom prst="rect">
            <a:avLst/>
          </a:prstGeom>
          <a:noFill/>
        </p:spPr>
        <p:txBody>
          <a:bodyPr wrap="square">
            <a:spAutoFit/>
          </a:bodyPr>
          <a:lstStyle/>
          <a:p>
            <a:pPr algn="ctr"/>
            <a:r>
              <a:rPr lang="en-US" altLang="zh-CN" sz="7200" dirty="0">
                <a:solidFill>
                  <a:srgbClr val="0152D9"/>
                </a:solidFill>
                <a:latin typeface="Constantia" panose="02030602050306030303" pitchFamily="18" charset="0"/>
                <a:ea typeface="微软雅黑" charset="0"/>
                <a:cs typeface="Calibri" panose="020F0502020204030204" pitchFamily="34" charset="0"/>
              </a:rPr>
              <a:t>Part three</a:t>
            </a:r>
          </a:p>
          <a:p>
            <a:pPr algn="ctr"/>
            <a:r>
              <a:rPr lang="en-US" altLang="zh-CN" sz="2400" b="1" dirty="0">
                <a:solidFill>
                  <a:srgbClr val="0152D9"/>
                </a:solidFill>
                <a:latin typeface="Constantia" panose="02030602050306030303" pitchFamily="18" charset="0"/>
                <a:ea typeface="微软雅黑" charset="0"/>
                <a:cs typeface="Calibri" panose="020F0502020204030204" pitchFamily="34" charset="0"/>
              </a:rPr>
              <a:t> </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2C71B40F-0264-D71C-43F9-02D18A6E973A}"/>
              </a:ext>
            </a:extLst>
          </p:cNvPr>
          <p:cNvSpPr txBox="1"/>
          <p:nvPr/>
        </p:nvSpPr>
        <p:spPr>
          <a:xfrm>
            <a:off x="686162" y="3801664"/>
            <a:ext cx="10527137" cy="707886"/>
          </a:xfrm>
          <a:prstGeom prst="rect">
            <a:avLst/>
          </a:prstGeom>
          <a:noFill/>
        </p:spPr>
        <p:txBody>
          <a:bodyPr wrap="square">
            <a:spAutoFit/>
          </a:bodyPr>
          <a:lstStyle/>
          <a:p>
            <a:pPr algn="ctr"/>
            <a:r>
              <a:rPr lang="en-US" altLang="zh-CN" sz="4000" b="1" dirty="0">
                <a:solidFill>
                  <a:srgbClr val="0152D9"/>
                </a:solidFill>
                <a:latin typeface="Constantia" panose="02030602050306030303" pitchFamily="18" charset="0"/>
                <a:ea typeface="宋体" panose="02010600030101010101" pitchFamily="2" charset="-122"/>
              </a:rPr>
              <a:t>PRGRL</a:t>
            </a:r>
          </a:p>
        </p:txBody>
      </p:sp>
    </p:spTree>
    <p:extLst>
      <p:ext uri="{BB962C8B-B14F-4D97-AF65-F5344CB8AC3E}">
        <p14:creationId xmlns:p14="http://schemas.microsoft.com/office/powerpoint/2010/main" val="28878077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BackGround</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err="1">
                <a:latin typeface="Constantia" panose="02030602050306030303" pitchFamily="18" charset="0"/>
                <a:ea typeface="微软雅黑" charset="0"/>
                <a:cs typeface="Calibri" panose="020F0502020204030204" pitchFamily="34" charset="0"/>
              </a:rPr>
              <a:t>BackGround</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22" name="文本框 21">
            <a:extLst>
              <a:ext uri="{FF2B5EF4-FFF2-40B4-BE49-F238E27FC236}">
                <a16:creationId xmlns:a16="http://schemas.microsoft.com/office/drawing/2014/main" id="{F5C726D3-3A6C-092E-E295-85827FBA0516}"/>
              </a:ext>
            </a:extLst>
          </p:cNvPr>
          <p:cNvSpPr txBox="1"/>
          <p:nvPr/>
        </p:nvSpPr>
        <p:spPr>
          <a:xfrm>
            <a:off x="1006707" y="1247829"/>
            <a:ext cx="9935613" cy="4978735"/>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视频检索是指输入一个视频片段或文本描述并在数据库中找出一个或者多个与该输入视频或文本描述相似的视频并返回给用户。</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与图像相比，视频提供了各种复杂的视觉模式，包括每帧中的低层视觉内容以及跨帧的高层语义内容，这使得视频检索比图像检索更具挑战性。</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视频检索的关键在于视频特征提取和视频特征相似度测量技术。</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随着深度学习技术的不断发展，深度学习在视频分类和视频检索方面受到了广泛的关注，其不仅在学习底层特征时有着良好的性能，在高层特征的学习上也有卓越的表现</a:t>
            </a:r>
            <a:r>
              <a:rPr lang="zh-CN" altLang="en-US" dirty="0"/>
              <a:t>。</a:t>
            </a:r>
            <a:endParaRPr lang="en-US" altLang="zh-CN" dirty="0"/>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文本</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视频检索</a:t>
            </a:r>
            <a:endParaRPr lang="en-US" altLang="zh-CN" dirty="0"/>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视频检索</a:t>
            </a:r>
            <a:endParaRPr lang="en-US" altLang="zh-CN" dirty="0">
              <a:latin typeface="宋体" panose="02010600030101010101" pitchFamily="2" charset="-122"/>
              <a:ea typeface="宋体" panose="02010600030101010101" pitchFamily="2" charset="-122"/>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42243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System overview</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751AF8A-F7A7-FD06-94BD-B63F263CAD6C}"/>
              </a:ext>
            </a:extLst>
          </p:cNvPr>
          <p:cNvSpPr txBox="1"/>
          <p:nvPr/>
        </p:nvSpPr>
        <p:spPr>
          <a:xfrm>
            <a:off x="1447107" y="4678164"/>
            <a:ext cx="9210156" cy="1689373"/>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从视频中采样帧，并使用预训练的卷积神经网络来提取特征图。</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通过三种类型的滑动窗口将特征图分成若干区域。</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我们应用图卷积来为每个区域获得一个更合理的特征。</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视频特征是这些区域特征的平均值。</a:t>
            </a:r>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32CB43C-F88C-0995-CB9E-6DECF8717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804" y="1402460"/>
            <a:ext cx="8547075" cy="3086785"/>
          </a:xfrm>
          <a:prstGeom prst="rect">
            <a:avLst/>
          </a:prstGeom>
        </p:spPr>
      </p:pic>
    </p:spTree>
    <p:extLst>
      <p:ext uri="{BB962C8B-B14F-4D97-AF65-F5344CB8AC3E}">
        <p14:creationId xmlns:p14="http://schemas.microsoft.com/office/powerpoint/2010/main" val="42360612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45124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Frame-level regionalization</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751AF8A-F7A7-FD06-94BD-B63F263CAD6C}"/>
              </a:ext>
            </a:extLst>
          </p:cNvPr>
          <p:cNvSpPr txBox="1"/>
          <p:nvPr/>
        </p:nvSpPr>
        <p:spPr>
          <a:xfrm>
            <a:off x="7579361" y="892288"/>
            <a:ext cx="4378988" cy="501336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对于每个视频，每秒采样一帧，并将帧大小调整为</a:t>
            </a:r>
            <a:r>
              <a:rPr lang="en-US" altLang="zh-CN" dirty="0">
                <a:latin typeface="宋体" panose="02010600030101010101" pitchFamily="2" charset="-122"/>
                <a:ea typeface="宋体" panose="02010600030101010101" pitchFamily="2" charset="-122"/>
              </a:rPr>
              <a:t>256 ×256</a:t>
            </a:r>
            <a:r>
              <a:rPr lang="zh-CN" altLang="en-US" dirty="0">
                <a:latin typeface="Constantia" panose="02030602050306030303" pitchFamily="18" charset="0"/>
                <a:ea typeface="宋体" panose="02010600030101010101" pitchFamily="2" charset="-122"/>
              </a:rPr>
              <a:t>像素，用作基本</a:t>
            </a:r>
            <a:r>
              <a:rPr lang="en-US" altLang="zh-CN" dirty="0">
                <a:latin typeface="Constantia" panose="02030602050306030303" pitchFamily="18" charset="0"/>
                <a:ea typeface="宋体" panose="02010600030101010101" pitchFamily="2" charset="-122"/>
              </a:rPr>
              <a:t>CNN</a:t>
            </a:r>
            <a:r>
              <a:rPr lang="zh-CN" altLang="en-US" dirty="0">
                <a:latin typeface="Constantia" panose="02030602050306030303" pitchFamily="18" charset="0"/>
                <a:ea typeface="宋体" panose="02010600030101010101" pitchFamily="2" charset="-122"/>
              </a:rPr>
              <a:t>网络的输入。</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使用三个不同的滑动窗口将提取的帧特征图分割成金字塔区域。</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首先，将视顿帧通过预先训练好的网络，得到</a:t>
            </a:r>
            <a:r>
              <a:rPr lang="en-US" altLang="zh-CN" dirty="0">
                <a:latin typeface="宋体" panose="02010600030101010101" pitchFamily="2" charset="-122"/>
                <a:ea typeface="宋体" panose="02010600030101010101" pitchFamily="2" charset="-122"/>
              </a:rPr>
              <a:t>8×8</a:t>
            </a:r>
            <a:r>
              <a:rPr lang="zh-CN" altLang="en-US" dirty="0">
                <a:latin typeface="宋体" panose="02010600030101010101" pitchFamily="2" charset="-122"/>
                <a:ea typeface="宋体" panose="02010600030101010101" pitchFamily="2" charset="-122"/>
              </a:rPr>
              <a:t>的特征图。</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然后，在</a:t>
            </a:r>
            <a:r>
              <a:rPr lang="en-US" altLang="zh-CN" dirty="0">
                <a:latin typeface="宋体" panose="02010600030101010101" pitchFamily="2" charset="-122"/>
                <a:ea typeface="宋体" panose="02010600030101010101" pitchFamily="2" charset="-122"/>
              </a:rPr>
              <a:t>8×8</a:t>
            </a:r>
            <a:r>
              <a:rPr lang="zh-CN" altLang="en-US" dirty="0">
                <a:latin typeface="宋体" panose="02010600030101010101" pitchFamily="2" charset="-122"/>
                <a:ea typeface="宋体" panose="02010600030101010101" pitchFamily="2" charset="-122"/>
              </a:rPr>
              <a:t>的特征图上使用三种滑动窗口，尺寸分别为</a:t>
            </a:r>
            <a:r>
              <a:rPr lang="en-US" altLang="zh-CN" dirty="0">
                <a:latin typeface="宋体" panose="02010600030101010101" pitchFamily="2" charset="-122"/>
                <a:ea typeface="宋体" panose="02010600030101010101" pitchFamily="2" charset="-122"/>
              </a:rPr>
              <a:t>8×8</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5×5</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4×4</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对于每个图像帧，总共有</a:t>
            </a:r>
            <a:r>
              <a:rPr lang="en-US" altLang="zh-CN" dirty="0">
                <a:latin typeface="宋体" panose="02010600030101010101" pitchFamily="2" charset="-122"/>
                <a:ea typeface="宋体" panose="02010600030101010101" pitchFamily="2" charset="-122"/>
              </a:rPr>
              <a:t>14</a:t>
            </a:r>
            <a:r>
              <a:rPr lang="zh-CN" altLang="en-US" dirty="0">
                <a:latin typeface="宋体" panose="02010600030101010101" pitchFamily="2" charset="-122"/>
                <a:ea typeface="宋体" panose="02010600030101010101" pitchFamily="2" charset="-122"/>
              </a:rPr>
              <a:t>个不同的区域，即一个</a:t>
            </a:r>
            <a:r>
              <a:rPr lang="en-US" altLang="zh-CN" dirty="0">
                <a:latin typeface="宋体" panose="02010600030101010101" pitchFamily="2" charset="-122"/>
                <a:ea typeface="宋体" panose="02010600030101010101" pitchFamily="2" charset="-122"/>
              </a:rPr>
              <a:t>8×8</a:t>
            </a:r>
            <a:r>
              <a:rPr lang="zh-CN" altLang="en-US" dirty="0">
                <a:latin typeface="宋体" panose="02010600030101010101" pitchFamily="2" charset="-122"/>
                <a:ea typeface="宋体" panose="02010600030101010101" pitchFamily="2" charset="-122"/>
              </a:rPr>
              <a:t>的区域、四个</a:t>
            </a:r>
            <a:r>
              <a:rPr lang="en-US" altLang="zh-CN" dirty="0">
                <a:latin typeface="宋体" panose="02010600030101010101" pitchFamily="2" charset="-122"/>
                <a:ea typeface="宋体" panose="02010600030101010101" pitchFamily="2" charset="-122"/>
              </a:rPr>
              <a:t>5×5</a:t>
            </a:r>
            <a:r>
              <a:rPr lang="zh-CN" altLang="en-US" dirty="0">
                <a:latin typeface="宋体" panose="02010600030101010101" pitchFamily="2" charset="-122"/>
                <a:ea typeface="宋体" panose="02010600030101010101" pitchFamily="2" charset="-122"/>
              </a:rPr>
              <a:t>的区域和九个大小为</a:t>
            </a:r>
            <a:r>
              <a:rPr lang="en-US" altLang="zh-CN" dirty="0">
                <a:latin typeface="宋体" panose="02010600030101010101" pitchFamily="2" charset="-122"/>
                <a:ea typeface="宋体" panose="02010600030101010101" pitchFamily="2" charset="-122"/>
              </a:rPr>
              <a:t>4×4</a:t>
            </a:r>
            <a:r>
              <a:rPr lang="zh-CN" altLang="en-US" dirty="0">
                <a:latin typeface="宋体" panose="02010600030101010101" pitchFamily="2" charset="-122"/>
                <a:ea typeface="宋体" panose="02010600030101010101" pitchFamily="2" charset="-122"/>
              </a:rPr>
              <a:t>的区域。</a:t>
            </a:r>
          </a:p>
        </p:txBody>
      </p:sp>
      <p:pic>
        <p:nvPicPr>
          <p:cNvPr id="3" name="图片 2">
            <a:extLst>
              <a:ext uri="{FF2B5EF4-FFF2-40B4-BE49-F238E27FC236}">
                <a16:creationId xmlns:a16="http://schemas.microsoft.com/office/drawing/2014/main" id="{A1BFC7C6-A308-56D2-319B-B54185F84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558" y="1743357"/>
            <a:ext cx="6837187" cy="3346137"/>
          </a:xfrm>
          <a:prstGeom prst="rect">
            <a:avLst/>
          </a:prstGeom>
        </p:spPr>
      </p:pic>
    </p:spTree>
    <p:extLst>
      <p:ext uri="{BB962C8B-B14F-4D97-AF65-F5344CB8AC3E}">
        <p14:creationId xmlns:p14="http://schemas.microsoft.com/office/powerpoint/2010/main" val="32813416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56808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Visual content graph construction</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751AF8A-F7A7-FD06-94BD-B63F263CAD6C}"/>
              </a:ext>
            </a:extLst>
          </p:cNvPr>
          <p:cNvSpPr txBox="1"/>
          <p:nvPr/>
        </p:nvSpPr>
        <p:spPr>
          <a:xfrm>
            <a:off x="7535312" y="1217727"/>
            <a:ext cx="4378988" cy="459786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帧内</a:t>
            </a:r>
            <a:r>
              <a:rPr lang="en-US" altLang="zh-CN" dirty="0">
                <a:latin typeface="Constantia" panose="02030602050306030303" pitchFamily="18" charset="0"/>
                <a:ea typeface="宋体" panose="02010600030101010101" pitchFamily="2" charset="-122"/>
              </a:rPr>
              <a:t>:</a:t>
            </a:r>
            <a:r>
              <a:rPr lang="zh-CN" altLang="en-US" dirty="0">
                <a:latin typeface="Constantia" panose="02030602050306030303" pitchFamily="18" charset="0"/>
                <a:ea typeface="宋体" panose="02010600030101010101" pitchFamily="2" charset="-122"/>
              </a:rPr>
              <a:t>利用视频中区域与帧内边缘的空间相关性。</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如果同一帧的区域之间有重叠区域，则对应的节点会被连接起来。</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帧内边缘允许视觉特征在帧内传播，使得区域的表示也将包括其邻居的表示的一部分。</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帧间</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对于相邻帧中的区域，仅连接相同大小和相同位置的区域。</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对于帧间边缘，视频区域随时间的视觉变化被建模成区域化的表示。</a:t>
            </a:r>
          </a:p>
        </p:txBody>
      </p:sp>
      <p:pic>
        <p:nvPicPr>
          <p:cNvPr id="4" name="图片 3">
            <a:extLst>
              <a:ext uri="{FF2B5EF4-FFF2-40B4-BE49-F238E27FC236}">
                <a16:creationId xmlns:a16="http://schemas.microsoft.com/office/drawing/2014/main" id="{BCE16769-51D9-7F50-2042-277F4854C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90" y="1829280"/>
            <a:ext cx="6909131" cy="3519427"/>
          </a:xfrm>
          <a:prstGeom prst="rect">
            <a:avLst/>
          </a:prstGeom>
        </p:spPr>
      </p:pic>
    </p:spTree>
    <p:extLst>
      <p:ext uri="{BB962C8B-B14F-4D97-AF65-F5344CB8AC3E}">
        <p14:creationId xmlns:p14="http://schemas.microsoft.com/office/powerpoint/2010/main" val="6251002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541665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Video embedding through GCN</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751AF8A-F7A7-FD06-94BD-B63F263CAD6C}"/>
              </a:ext>
            </a:extLst>
          </p:cNvPr>
          <p:cNvSpPr txBox="1"/>
          <p:nvPr/>
        </p:nvSpPr>
        <p:spPr>
          <a:xfrm>
            <a:off x="812800" y="1586254"/>
            <a:ext cx="10556240" cy="210487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一个是来自视频中不同帧的相同区域的连接。它们描述了视频中时间轴上某个位置区域的变化程度。</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另一种类型的连接描述了同一帧中具有重叠部分的相邻区域之间的关系，指示图像的空间和局部变化。</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通常情况下，与周围差异不大的区域就是背景，而差异显著的区域往往包含视频中的一个运动物体。</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因此，能够将不同区域之间的关系表示为图结构中的拓扑。</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现在利用图的拓扑来学习一个合理合适的视频特征。</a:t>
            </a:r>
          </a:p>
        </p:txBody>
      </p:sp>
      <p:pic>
        <p:nvPicPr>
          <p:cNvPr id="3" name="图片 2">
            <a:extLst>
              <a:ext uri="{FF2B5EF4-FFF2-40B4-BE49-F238E27FC236}">
                <a16:creationId xmlns:a16="http://schemas.microsoft.com/office/drawing/2014/main" id="{4BA2A64B-5B9B-07B3-3125-674CDA726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120" y="3826493"/>
            <a:ext cx="6451600" cy="2403239"/>
          </a:xfrm>
          <a:prstGeom prst="rect">
            <a:avLst/>
          </a:prstGeom>
        </p:spPr>
      </p:pic>
      <p:pic>
        <p:nvPicPr>
          <p:cNvPr id="10" name="图片 9">
            <a:extLst>
              <a:ext uri="{FF2B5EF4-FFF2-40B4-BE49-F238E27FC236}">
                <a16:creationId xmlns:a16="http://schemas.microsoft.com/office/drawing/2014/main" id="{419A80FF-6D28-9444-53A3-3EB5A9F88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6720" y="4406312"/>
            <a:ext cx="1598771" cy="1313276"/>
          </a:xfrm>
          <a:prstGeom prst="rect">
            <a:avLst/>
          </a:prstGeom>
        </p:spPr>
      </p:pic>
    </p:spTree>
    <p:extLst>
      <p:ext uri="{BB962C8B-B14F-4D97-AF65-F5344CB8AC3E}">
        <p14:creationId xmlns:p14="http://schemas.microsoft.com/office/powerpoint/2010/main" val="31987676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8BCC2559-B48E-387D-4AEE-A89604839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86" y="1905378"/>
            <a:ext cx="11276180" cy="1893081"/>
          </a:xfrm>
          <a:prstGeom prst="rect">
            <a:avLst/>
          </a:prstGeom>
        </p:spPr>
      </p:pic>
    </p:spTree>
    <p:extLst>
      <p:ext uri="{BB962C8B-B14F-4D97-AF65-F5344CB8AC3E}">
        <p14:creationId xmlns:p14="http://schemas.microsoft.com/office/powerpoint/2010/main" val="33635623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05058EB8-CC5D-1F35-D09D-9BBB0F309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1191" y="1497110"/>
            <a:ext cx="7363777" cy="4873210"/>
          </a:xfrm>
          <a:prstGeom prst="rect">
            <a:avLst/>
          </a:prstGeom>
        </p:spPr>
      </p:pic>
    </p:spTree>
    <p:extLst>
      <p:ext uri="{BB962C8B-B14F-4D97-AF65-F5344CB8AC3E}">
        <p14:creationId xmlns:p14="http://schemas.microsoft.com/office/powerpoint/2010/main" val="331701356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PRGRL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A7175945-4606-B925-5164-6A5AFAFD3C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599" y="1329587"/>
            <a:ext cx="7320195" cy="4950699"/>
          </a:xfrm>
          <a:prstGeom prst="rect">
            <a:avLst/>
          </a:prstGeom>
        </p:spPr>
      </p:pic>
    </p:spTree>
    <p:extLst>
      <p:ext uri="{BB962C8B-B14F-4D97-AF65-F5344CB8AC3E}">
        <p14:creationId xmlns:p14="http://schemas.microsoft.com/office/powerpoint/2010/main" val="21473757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1209907" y="1997808"/>
            <a:ext cx="9267297" cy="1569660"/>
          </a:xfrm>
          <a:prstGeom prst="rect">
            <a:avLst/>
          </a:prstGeom>
          <a:noFill/>
        </p:spPr>
        <p:txBody>
          <a:bodyPr wrap="square">
            <a:spAutoFit/>
          </a:bodyPr>
          <a:lstStyle/>
          <a:p>
            <a:pPr algn="ctr"/>
            <a:r>
              <a:rPr lang="en-US" altLang="zh-CN" sz="7200" dirty="0">
                <a:solidFill>
                  <a:srgbClr val="0152D9"/>
                </a:solidFill>
                <a:latin typeface="Constantia" panose="02030602050306030303" pitchFamily="18" charset="0"/>
                <a:ea typeface="微软雅黑" charset="0"/>
                <a:cs typeface="Calibri" panose="020F0502020204030204" pitchFamily="34" charset="0"/>
              </a:rPr>
              <a:t>Part four</a:t>
            </a:r>
          </a:p>
          <a:p>
            <a:pPr algn="ctr"/>
            <a:r>
              <a:rPr lang="en-US" altLang="zh-CN" sz="2400" b="1" dirty="0">
                <a:solidFill>
                  <a:srgbClr val="0152D9"/>
                </a:solidFill>
                <a:latin typeface="Constantia" panose="02030602050306030303" pitchFamily="18" charset="0"/>
                <a:ea typeface="微软雅黑" charset="0"/>
                <a:cs typeface="Calibri" panose="020F0502020204030204" pitchFamily="34" charset="0"/>
              </a:rPr>
              <a:t> </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2C71B40F-0264-D71C-43F9-02D18A6E973A}"/>
              </a:ext>
            </a:extLst>
          </p:cNvPr>
          <p:cNvSpPr txBox="1"/>
          <p:nvPr/>
        </p:nvSpPr>
        <p:spPr>
          <a:xfrm>
            <a:off x="579986" y="4004142"/>
            <a:ext cx="10527137" cy="707886"/>
          </a:xfrm>
          <a:prstGeom prst="rect">
            <a:avLst/>
          </a:prstGeom>
          <a:noFill/>
        </p:spPr>
        <p:txBody>
          <a:bodyPr wrap="square">
            <a:spAutoFit/>
          </a:bodyPr>
          <a:lstStyle/>
          <a:p>
            <a:pPr algn="ctr"/>
            <a:r>
              <a:rPr lang="en-US" altLang="zh-CN" sz="4000" b="1" dirty="0">
                <a:solidFill>
                  <a:srgbClr val="0152D9"/>
                </a:solidFill>
                <a:latin typeface="Constantia" panose="02030602050306030303" pitchFamily="18" charset="0"/>
                <a:ea typeface="宋体" panose="02010600030101010101" pitchFamily="2" charset="-122"/>
              </a:rPr>
              <a:t>CEDH</a:t>
            </a:r>
          </a:p>
        </p:txBody>
      </p:sp>
    </p:spTree>
    <p:extLst>
      <p:ext uri="{BB962C8B-B14F-4D97-AF65-F5344CB8AC3E}">
        <p14:creationId xmlns:p14="http://schemas.microsoft.com/office/powerpoint/2010/main" val="32648015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Offline Learning</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751AF8A-F7A7-FD06-94BD-B63F263CAD6C}"/>
              </a:ext>
            </a:extLst>
          </p:cNvPr>
          <p:cNvSpPr txBox="1"/>
          <p:nvPr/>
        </p:nvSpPr>
        <p:spPr>
          <a:xfrm>
            <a:off x="8100672" y="1287278"/>
            <a:ext cx="3813628" cy="459786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从训练数据集中选择三组视频。然后，三元组集合被馈送到 </a:t>
            </a:r>
            <a:r>
              <a:rPr lang="en-US" altLang="zh-CN" dirty="0">
                <a:latin typeface="Constantia" panose="02030602050306030303" pitchFamily="18" charset="0"/>
                <a:ea typeface="宋体" panose="02010600030101010101" pitchFamily="2" charset="-122"/>
              </a:rPr>
              <a:t>CNN</a:t>
            </a:r>
            <a:r>
              <a:rPr lang="zh-CN" altLang="en-US" dirty="0">
                <a:latin typeface="Constantia" panose="02030602050306030303" pitchFamily="18" charset="0"/>
                <a:ea typeface="宋体" panose="02010600030101010101" pitchFamily="2" charset="-122"/>
              </a:rPr>
              <a:t>网络，以提取语义特征。</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一个</a:t>
            </a:r>
            <a:r>
              <a:rPr lang="en-US" altLang="zh-CN" dirty="0">
                <a:latin typeface="Constantia" panose="02030602050306030303" pitchFamily="18" charset="0"/>
                <a:ea typeface="宋体" panose="02010600030101010101" pitchFamily="2" charset="-122"/>
              </a:rPr>
              <a:t>LSTM</a:t>
            </a:r>
            <a:r>
              <a:rPr lang="zh-CN" altLang="en-US" dirty="0">
                <a:latin typeface="Constantia" panose="02030602050306030303" pitchFamily="18" charset="0"/>
                <a:ea typeface="宋体" panose="02010600030101010101" pitchFamily="2" charset="-122"/>
              </a:rPr>
              <a:t>网络跟随</a:t>
            </a:r>
            <a:r>
              <a:rPr lang="en-US" altLang="zh-CN" dirty="0">
                <a:latin typeface="Constantia" panose="02030602050306030303" pitchFamily="18" charset="0"/>
                <a:ea typeface="宋体" panose="02010600030101010101" pitchFamily="2" charset="-122"/>
              </a:rPr>
              <a:t>CNN</a:t>
            </a:r>
            <a:r>
              <a:rPr lang="zh-CN" altLang="en-US" dirty="0">
                <a:latin typeface="Constantia" panose="02030602050306030303" pitchFamily="18" charset="0"/>
                <a:ea typeface="宋体" panose="02010600030101010101" pitchFamily="2" charset="-122"/>
              </a:rPr>
              <a:t>捕捉不同视频帧之间的时间结构和关系。</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全连接层之后增加了分类模块</a:t>
            </a:r>
            <a:r>
              <a:rPr lang="en-US" altLang="zh-CN" dirty="0">
                <a:latin typeface="Constantia" panose="02030602050306030303" pitchFamily="18" charset="0"/>
                <a:ea typeface="宋体" panose="02010600030101010101" pitchFamily="2" charset="-122"/>
              </a:rPr>
              <a:t>,</a:t>
            </a:r>
            <a:r>
              <a:rPr lang="zh-CN" altLang="en-US" dirty="0">
                <a:latin typeface="Constantia" panose="02030602050306030303" pitchFamily="18" charset="0"/>
                <a:ea typeface="宋体" panose="02010600030101010101" pitchFamily="2" charset="-122"/>
              </a:rPr>
              <a:t>以增强篮督信息。</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网络中还加入了编码约束条件。</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通过聚集三元组散列损失、分类损失和二进倒码约束来训练整个网络。</a:t>
            </a:r>
            <a:endParaRPr lang="zh-CN" altLang="en-US"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34BB9CA3-055A-B239-6270-46F127107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64" y="1460629"/>
            <a:ext cx="7092620" cy="4529794"/>
          </a:xfrm>
          <a:prstGeom prst="rect">
            <a:avLst/>
          </a:prstGeom>
        </p:spPr>
      </p:pic>
    </p:spTree>
    <p:extLst>
      <p:ext uri="{BB962C8B-B14F-4D97-AF65-F5344CB8AC3E}">
        <p14:creationId xmlns:p14="http://schemas.microsoft.com/office/powerpoint/2010/main" val="22759343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39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Online Retrieval</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751AF8A-F7A7-FD06-94BD-B63F263CAD6C}"/>
              </a:ext>
            </a:extLst>
          </p:cNvPr>
          <p:cNvSpPr txBox="1"/>
          <p:nvPr/>
        </p:nvSpPr>
        <p:spPr>
          <a:xfrm>
            <a:off x="8100672" y="1287278"/>
            <a:ext cx="3813628" cy="4978735"/>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通过使用学习的深度模型将查询视频映射到相同的汉明空间。</a:t>
            </a:r>
            <a:endParaRPr lang="en-US" altLang="zh-CN" dirty="0">
              <a:latin typeface="Constantia" panose="02030602050306030303" pitchFamily="18" charset="0"/>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视频由哈希码表示，哈希码的码长与数据库中视频的码长相同。</a:t>
            </a:r>
            <a:endParaRPr lang="en-US" altLang="zh-CN" dirty="0">
              <a:latin typeface="Constantia" panose="02030602050306030303" pitchFamily="18" charset="0"/>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使用高效的位操作来计算查询视颈和数据集中的视频之间的汉明距离。</a:t>
            </a:r>
            <a:endParaRPr lang="en-US" altLang="zh-CN" dirty="0">
              <a:latin typeface="Constantia" panose="02030602050306030303" pitchFamily="18" charset="0"/>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返回与查询视频具有最短汉明距离的相似视频。</a:t>
            </a:r>
            <a:endParaRPr lang="zh-CN" altLang="en-US"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34BB9CA3-055A-B239-6270-46F127107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64" y="1460629"/>
            <a:ext cx="7092620" cy="4529794"/>
          </a:xfrm>
          <a:prstGeom prst="rect">
            <a:avLst/>
          </a:prstGeom>
        </p:spPr>
      </p:pic>
    </p:spTree>
    <p:extLst>
      <p:ext uri="{BB962C8B-B14F-4D97-AF65-F5344CB8AC3E}">
        <p14:creationId xmlns:p14="http://schemas.microsoft.com/office/powerpoint/2010/main" val="17140077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Contents</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2" name="文本框 21">
            <a:extLst>
              <a:ext uri="{FF2B5EF4-FFF2-40B4-BE49-F238E27FC236}">
                <a16:creationId xmlns:a16="http://schemas.microsoft.com/office/drawing/2014/main" id="{F5C726D3-3A6C-092E-E295-85827FBA0516}"/>
              </a:ext>
            </a:extLst>
          </p:cNvPr>
          <p:cNvSpPr txBox="1"/>
          <p:nvPr/>
        </p:nvSpPr>
        <p:spPr>
          <a:xfrm>
            <a:off x="4599015" y="1423793"/>
            <a:ext cx="2615149" cy="4007251"/>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文本</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视频检索</a:t>
            </a:r>
            <a:endParaRPr lang="en-US" altLang="zh-CN" sz="2000" b="1" dirty="0"/>
          </a:p>
          <a:p>
            <a:pPr marL="342900" indent="-342900">
              <a:lnSpc>
                <a:spcPct val="250000"/>
              </a:lnSpc>
              <a:buFont typeface="Arial" panose="020B0604020202020204" pitchFamily="34" charset="0"/>
              <a:buChar char="•"/>
            </a:pPr>
            <a:r>
              <a:rPr lang="en-US" altLang="zh-CN" sz="2000" dirty="0">
                <a:latin typeface="Constantia" panose="02030602050306030303" pitchFamily="18" charset="0"/>
                <a:ea typeface="宋体" panose="02010600030101010101" pitchFamily="2" charset="-122"/>
              </a:rPr>
              <a:t>Dual Encoding</a:t>
            </a:r>
          </a:p>
          <a:p>
            <a:pPr marL="342900" indent="-342900">
              <a:lnSpc>
                <a:spcPct val="250000"/>
              </a:lnSpc>
              <a:buFont typeface="Arial" panose="020B0604020202020204" pitchFamily="34" charset="0"/>
              <a:buChar char="•"/>
            </a:pPr>
            <a:r>
              <a:rPr lang="en-US" altLang="zh-CN" sz="2000" dirty="0">
                <a:latin typeface="Constantia" panose="02030602050306030303" pitchFamily="18" charset="0"/>
                <a:ea typeface="宋体" panose="02010600030101010101" pitchFamily="2" charset="-122"/>
              </a:rPr>
              <a:t>S2BIN</a:t>
            </a:r>
          </a:p>
          <a:p>
            <a:pPr marL="285750" indent="-285750">
              <a:lnSpc>
                <a:spcPct val="200000"/>
              </a:lnSpc>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视频</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视频检索</a:t>
            </a:r>
            <a:endParaRPr lang="en-US" altLang="zh-CN" sz="2000" b="1" dirty="0">
              <a:latin typeface="宋体" panose="02010600030101010101" pitchFamily="2" charset="-122"/>
              <a:ea typeface="宋体" panose="02010600030101010101" pitchFamily="2" charset="-122"/>
            </a:endParaRPr>
          </a:p>
          <a:p>
            <a:pPr marL="342900" indent="-342900">
              <a:lnSpc>
                <a:spcPct val="200000"/>
              </a:lnSpc>
              <a:buFont typeface="Arial" panose="020B0604020202020204" pitchFamily="34" charset="0"/>
              <a:buChar char="•"/>
            </a:pPr>
            <a:r>
              <a:rPr lang="en-US" altLang="zh-CN" sz="2000" dirty="0">
                <a:latin typeface="Constantia" panose="02030602050306030303" pitchFamily="18" charset="0"/>
                <a:ea typeface="宋体" panose="02010600030101010101" pitchFamily="2" charset="-122"/>
              </a:rPr>
              <a:t>PRGRL</a:t>
            </a:r>
          </a:p>
          <a:p>
            <a:pPr marL="342900" indent="-342900">
              <a:lnSpc>
                <a:spcPct val="200000"/>
              </a:lnSpc>
              <a:buFont typeface="Arial" panose="020B0604020202020204" pitchFamily="34" charset="0"/>
              <a:buChar char="•"/>
            </a:pPr>
            <a:r>
              <a:rPr lang="en-US" altLang="zh-CN" sz="2000" dirty="0">
                <a:latin typeface="Constantia" panose="02030602050306030303" pitchFamily="18" charset="0"/>
                <a:ea typeface="宋体" panose="02010600030101010101" pitchFamily="2" charset="-122"/>
              </a:rPr>
              <a:t>CEDH</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26966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509153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Deep model architecture</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751AF8A-F7A7-FD06-94BD-B63F263CAD6C}"/>
                  </a:ext>
                </a:extLst>
              </p:cNvPr>
              <p:cNvSpPr txBox="1"/>
              <p:nvPr/>
            </p:nvSpPr>
            <p:spPr>
              <a:xfrm>
                <a:off x="7992184" y="1035020"/>
                <a:ext cx="4158712" cy="4597862"/>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帧采样的平均值发送到</a:t>
                </a:r>
                <a:r>
                  <a:rPr lang="en-US" altLang="zh-CN" dirty="0">
                    <a:latin typeface="Constantia" panose="02030602050306030303" pitchFamily="18" charset="0"/>
                    <a:ea typeface="宋体" panose="02010600030101010101" pitchFamily="2" charset="-122"/>
                  </a:rPr>
                  <a:t>VGG-19</a:t>
                </a:r>
                <a:r>
                  <a:rPr lang="zh-CN" altLang="en-US" dirty="0">
                    <a:latin typeface="Constantia" panose="02030602050306030303" pitchFamily="18" charset="0"/>
                    <a:ea typeface="宋体" panose="02010600030101010101" pitchFamily="2" charset="-122"/>
                  </a:rPr>
                  <a:t>网络，以产生具有丰富</a:t>
                </a:r>
                <a:r>
                  <a:rPr lang="zh-CN" altLang="en-US">
                    <a:latin typeface="Constantia" panose="02030602050306030303" pitchFamily="18" charset="0"/>
                    <a:ea typeface="宋体" panose="02010600030101010101" pitchFamily="2" charset="-122"/>
                  </a:rPr>
                  <a:t>语义的特征</a:t>
                </a:r>
                <a:r>
                  <a:rPr lang="zh-CN" altLang="en-US" dirty="0">
                    <a:latin typeface="Constantia" panose="02030602050306030303" pitchFamily="18" charset="0"/>
                    <a:ea typeface="宋体" panose="02010600030101010101" pitchFamily="2" charset="-122"/>
                  </a:rPr>
                  <a:t>。</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为了减少训练的复杂性，</a:t>
                </a:r>
                <a:r>
                  <a:rPr lang="en-US" altLang="zh-CN" dirty="0">
                    <a:latin typeface="Constantia" panose="02030602050306030303" pitchFamily="18" charset="0"/>
                    <a:ea typeface="宋体" panose="02010600030101010101" pitchFamily="2" charset="-122"/>
                  </a:rPr>
                  <a:t>VGG-19</a:t>
                </a:r>
                <a:r>
                  <a:rPr lang="zh-CN" altLang="en-US" dirty="0">
                    <a:latin typeface="Constantia" panose="02030602050306030303" pitchFamily="18" charset="0"/>
                    <a:ea typeface="宋体" panose="02010600030101010101" pitchFamily="2" charset="-122"/>
                  </a:rPr>
                  <a:t>网络是在 </a:t>
                </a:r>
                <a:r>
                  <a:rPr lang="en-US" altLang="zh-CN" dirty="0">
                    <a:latin typeface="Constantia" panose="02030602050306030303" pitchFamily="18" charset="0"/>
                    <a:ea typeface="宋体" panose="02010600030101010101" pitchFamily="2" charset="-122"/>
                  </a:rPr>
                  <a:t>ImageNet</a:t>
                </a:r>
                <a:r>
                  <a:rPr lang="zh-CN" altLang="en-US" dirty="0">
                    <a:latin typeface="Constantia" panose="02030602050306030303" pitchFamily="18" charset="0"/>
                    <a:ea typeface="宋体" panose="02010600030101010101" pitchFamily="2" charset="-122"/>
                  </a:rPr>
                  <a:t>上预先训练的。</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Constantia" panose="02030602050306030303" pitchFamily="18" charset="0"/>
                    <a:ea typeface="宋体" panose="02010600030101010101" pitchFamily="2" charset="-122"/>
                  </a:rPr>
                  <a:t>采用</a:t>
                </a:r>
                <a:r>
                  <a:rPr lang="en-US" altLang="zh-CN" dirty="0">
                    <a:latin typeface="Constantia" panose="02030602050306030303" pitchFamily="18" charset="0"/>
                    <a:ea typeface="宋体" panose="02010600030101010101" pitchFamily="2" charset="-122"/>
                  </a:rPr>
                  <a:t>LSTM</a:t>
                </a:r>
                <a:r>
                  <a:rPr lang="zh-CN" altLang="en-US" dirty="0">
                    <a:latin typeface="Constantia" panose="02030602050306030303" pitchFamily="18" charset="0"/>
                    <a:ea typeface="宋体" panose="02010600030101010101" pitchFamily="2" charset="-122"/>
                  </a:rPr>
                  <a:t>来捕捉时间结构和关系。</a:t>
                </a:r>
                <a:endParaRPr lang="en-US" altLang="zh-CN" dirty="0">
                  <a:latin typeface="Constantia" panose="02030602050306030303" pitchFamily="18" charset="0"/>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每一帧的</a:t>
                </a:r>
                <a:r>
                  <a:rPr lang="en-US" altLang="zh-CN" dirty="0">
                    <a:latin typeface="Constantia" panose="02030602050306030303" pitchFamily="18" charset="0"/>
                    <a:ea typeface="宋体" panose="02010600030101010101" pitchFamily="2" charset="-122"/>
                  </a:rPr>
                  <a:t>VGG-19</a:t>
                </a:r>
                <a:r>
                  <a:rPr lang="zh-CN" altLang="en-US" dirty="0">
                    <a:latin typeface="宋体" panose="02010600030101010101" pitchFamily="2" charset="-122"/>
                    <a:ea typeface="宋体" panose="02010600030101010101" pitchFamily="2" charset="-122"/>
                  </a:rPr>
                  <a:t>网络的输出在每一时间步被依次馈送到</a:t>
                </a:r>
                <a:r>
                  <a:rPr lang="en-US" altLang="zh-CN" dirty="0">
                    <a:latin typeface="Constantia" panose="02030602050306030303" pitchFamily="18" charset="0"/>
                    <a:ea typeface="宋体" panose="02010600030101010101" pitchFamily="2" charset="-122"/>
                  </a:rPr>
                  <a:t>LSTM</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整个深度模型网络可以表示为</a:t>
                </a:r>
                <a:r>
                  <a:rPr lang="en-US" altLang="zh-CN" dirty="0">
                    <a:latin typeface="Constantia" panose="02030602050306030303" pitchFamily="18" charset="0"/>
                    <a:ea typeface="宋体" panose="02010600030101010101" pitchFamily="2" charset="-122"/>
                  </a:rPr>
                  <a:t>H()</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a:rPr lang="en-US" altLang="zh-CN" b="0" i="1" smtClean="0">
                        <a:latin typeface="Cambria Math" panose="02040503050406030204" pitchFamily="18" charset="0"/>
                        <a:ea typeface="宋体" panose="02010600030101010101" pitchFamily="2" charset="-122"/>
                      </a:rPr>
                      <m:t>𝐵</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𝑠𝑖𝑔𝑛</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𝐻</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𝑉</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𝑤</m:t>
                    </m:r>
                    <m:r>
                      <a:rPr lang="en-US" altLang="zh-CN" b="0" i="1"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latin typeface="Constantia" panose="02030602050306030303" pitchFamily="18" charset="0"/>
                    <a:ea typeface="宋体" panose="02010600030101010101" pitchFamily="2" charset="-122"/>
                  </a:rPr>
                  <a:t>Sign</a:t>
                </a:r>
                <a:r>
                  <a:rPr lang="zh-CN" altLang="en-US" dirty="0">
                    <a:latin typeface="宋体" panose="02010600030101010101" pitchFamily="2" charset="-122"/>
                    <a:ea typeface="宋体" panose="02010600030101010101" pitchFamily="2" charset="-122"/>
                  </a:rPr>
                  <a:t>为函数，</a:t>
                </a:r>
                <a:r>
                  <a:rPr lang="en-US" altLang="zh-CN" dirty="0">
                    <a:latin typeface="Constantia" panose="02030602050306030303" pitchFamily="18" charset="0"/>
                    <a:ea typeface="宋体" panose="02010600030101010101" pitchFamily="2" charset="-122"/>
                  </a:rPr>
                  <a:t>V</a:t>
                </a:r>
                <a:r>
                  <a:rPr lang="zh-CN" altLang="en-US" dirty="0">
                    <a:latin typeface="宋体" panose="02010600030101010101" pitchFamily="2" charset="-122"/>
                    <a:ea typeface="宋体" panose="02010600030101010101" pitchFamily="2" charset="-122"/>
                  </a:rPr>
                  <a:t>为视频，</a:t>
                </a:r>
                <a:r>
                  <a:rPr lang="en-US" altLang="zh-CN" dirty="0">
                    <a:latin typeface="Constantia" panose="02030602050306030303" pitchFamily="18" charset="0"/>
                    <a:ea typeface="宋体" panose="02010600030101010101" pitchFamily="2" charset="-122"/>
                  </a:rPr>
                  <a:t>w</a:t>
                </a:r>
                <a:r>
                  <a:rPr lang="zh-CN" altLang="en-US" dirty="0">
                    <a:latin typeface="宋体" panose="02010600030101010101" pitchFamily="2" charset="-122"/>
                    <a:ea typeface="宋体" panose="02010600030101010101" pitchFamily="2" charset="-122"/>
                  </a:rPr>
                  <a:t>为模型中的参数。</a:t>
                </a:r>
              </a:p>
            </p:txBody>
          </p:sp>
        </mc:Choice>
        <mc:Fallback>
          <p:sp>
            <p:nvSpPr>
              <p:cNvPr id="9" name="文本框 8">
                <a:extLst>
                  <a:ext uri="{FF2B5EF4-FFF2-40B4-BE49-F238E27FC236}">
                    <a16:creationId xmlns:a16="http://schemas.microsoft.com/office/drawing/2014/main" id="{0751AF8A-F7A7-FD06-94BD-B63F263CAD6C}"/>
                  </a:ext>
                </a:extLst>
              </p:cNvPr>
              <p:cNvSpPr txBox="1">
                <a:spLocks noRot="1" noChangeAspect="1" noMove="1" noResize="1" noEditPoints="1" noAdjustHandles="1" noChangeArrowheads="1" noChangeShapeType="1" noTextEdit="1"/>
              </p:cNvSpPr>
              <p:nvPr/>
            </p:nvSpPr>
            <p:spPr>
              <a:xfrm>
                <a:off x="7992184" y="1035020"/>
                <a:ext cx="4158712" cy="4597862"/>
              </a:xfrm>
              <a:prstGeom prst="rect">
                <a:avLst/>
              </a:prstGeom>
              <a:blipFill>
                <a:blip r:embed="rId5"/>
                <a:stretch>
                  <a:fillRect l="-880" r="-1906" b="-119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4BB9CA3-055A-B239-6270-46F127107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64" y="1460629"/>
            <a:ext cx="7092620" cy="4529794"/>
          </a:xfrm>
          <a:prstGeom prst="rect">
            <a:avLst/>
          </a:prstGeom>
        </p:spPr>
      </p:pic>
    </p:spTree>
    <p:extLst>
      <p:ext uri="{BB962C8B-B14F-4D97-AF65-F5344CB8AC3E}">
        <p14:creationId xmlns:p14="http://schemas.microsoft.com/office/powerpoint/2010/main" val="32205717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Loss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751AF8A-F7A7-FD06-94BD-B63F263CAD6C}"/>
                  </a:ext>
                </a:extLst>
              </p:cNvPr>
              <p:cNvSpPr txBox="1"/>
              <p:nvPr/>
            </p:nvSpPr>
            <p:spPr>
              <a:xfrm>
                <a:off x="7992184" y="1035020"/>
                <a:ext cx="4158712" cy="5086970"/>
              </a:xfrm>
              <a:prstGeom prst="rect">
                <a:avLst/>
              </a:prstGeom>
              <a:noFill/>
            </p:spPr>
            <p:txBody>
              <a:bodyPr wrap="square">
                <a:spAutoFit/>
              </a:bodyPr>
              <a:lstStyle/>
              <a:p>
                <a:pPr marL="285750" indent="-285750">
                  <a:lnSpc>
                    <a:spcPct val="150000"/>
                  </a:lnSpc>
                  <a:buFont typeface="Wingdings" panose="05000000000000000000" pitchFamily="2" charset="2"/>
                  <a:buChar char="l"/>
                </a:pP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𝐿</m:t>
                        </m:r>
                      </m:e>
                      <m:sub>
                        <m:r>
                          <a:rPr lang="en-US" altLang="zh-CN" b="0" i="1" smtClean="0">
                            <a:latin typeface="Cambria Math" panose="02040503050406030204" pitchFamily="18" charset="0"/>
                            <a:ea typeface="宋体" panose="02010600030101010101" pitchFamily="2" charset="-122"/>
                          </a:rPr>
                          <m:t>𝐻</m:t>
                        </m:r>
                      </m:sub>
                    </m:sSub>
                    <m:r>
                      <a:rPr lang="en-US" altLang="zh-CN" b="0" i="1" smtClean="0">
                        <a:latin typeface="Cambria Math" panose="02040503050406030204" pitchFamily="18" charset="0"/>
                        <a:ea typeface="宋体" panose="02010600030101010101" pitchFamily="2" charset="-122"/>
                      </a:rPr>
                      <m:t>=</m:t>
                    </m:r>
                    <m:r>
                      <m:rPr>
                        <m:sty m:val="p"/>
                      </m:rPr>
                      <a:rPr lang="en-US" altLang="zh-CN" i="1" smtClean="0">
                        <a:latin typeface="Cambria Math" panose="02040503050406030204" pitchFamily="18" charset="0"/>
                        <a:ea typeface="宋体" panose="02010600030101010101" pitchFamily="2" charset="-122"/>
                      </a:rPr>
                      <m:t>max</m:t>
                    </m:r>
                    <m:r>
                      <a:rPr lang="en-US" altLang="zh-CN" i="1" dirty="0" smtClean="0">
                        <a:latin typeface="Cambria Math" panose="02040503050406030204" pitchFamily="18" charset="0"/>
                        <a:ea typeface="宋体" panose="02010600030101010101" pitchFamily="2" charset="-122"/>
                      </a:rPr>
                      <m:t>⁡(0,</m:t>
                    </m:r>
                    <m:r>
                      <a:rPr lang="en-US" altLang="zh-CN" i="1" dirty="0" smtClean="0">
                        <a:latin typeface="Cambria Math" panose="02040503050406030204" pitchFamily="18" charset="0"/>
                        <a:ea typeface="宋体" panose="02010600030101010101" pitchFamily="2" charset="-122"/>
                      </a:rPr>
                      <m:t>𝑀</m:t>
                    </m:r>
                    <m:r>
                      <a:rPr lang="en-US" altLang="zh-CN"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𝐻</m:t>
                    </m:r>
                    <m:d>
                      <m:dPr>
                        <m:ctrlPr>
                          <a:rPr lang="en-US" altLang="zh-CN" i="1">
                            <a:latin typeface="Cambria Math" panose="02040503050406030204" pitchFamily="18" charset="0"/>
                            <a:ea typeface="宋体" panose="02010600030101010101" pitchFamily="2" charset="-122"/>
                          </a:rPr>
                        </m:ctrlPr>
                      </m:dPr>
                      <m:e>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𝑥</m:t>
                            </m:r>
                          </m:e>
                          <m:sub>
                            <m:r>
                              <a:rPr lang="en-US" altLang="zh-CN" i="1">
                                <a:latin typeface="Cambria Math" panose="02040503050406030204" pitchFamily="18" charset="0"/>
                                <a:ea typeface="宋体" panose="02010600030101010101" pitchFamily="2" charset="-122"/>
                              </a:rPr>
                              <m:t>𝑖</m:t>
                            </m:r>
                          </m:sub>
                        </m:sSub>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𝑊</m:t>
                        </m:r>
                      </m:e>
                    </m:d>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𝐻</m:t>
                    </m:r>
                    <m:d>
                      <m:dPr>
                        <m:ctrlPr>
                          <a:rPr lang="en-US" altLang="zh-CN" i="1">
                            <a:latin typeface="Cambria Math" panose="02040503050406030204" pitchFamily="18" charset="0"/>
                            <a:ea typeface="宋体" panose="02010600030101010101" pitchFamily="2" charset="-122"/>
                          </a:rPr>
                        </m:ctrlPr>
                      </m:dPr>
                      <m:e>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𝑥</m:t>
                            </m:r>
                          </m:e>
                          <m:sub>
                            <m:r>
                              <a:rPr lang="en-US" altLang="zh-CN" i="1">
                                <a:latin typeface="Cambria Math" panose="02040503050406030204" pitchFamily="18" charset="0"/>
                                <a:ea typeface="宋体" panose="02010600030101010101" pitchFamily="2" charset="-122"/>
                              </a:rPr>
                              <m:t>𝑖</m:t>
                            </m:r>
                          </m:sub>
                          <m:sup>
                            <m:r>
                              <a:rPr lang="en-US" altLang="zh-CN" i="1">
                                <a:latin typeface="Cambria Math" panose="02040503050406030204" pitchFamily="18" charset="0"/>
                                <a:ea typeface="宋体" panose="02010600030101010101" pitchFamily="2" charset="-122"/>
                              </a:rPr>
                              <m:t>−</m:t>
                            </m:r>
                          </m:sup>
                        </m:sSubSup>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𝑊</m:t>
                        </m:r>
                      </m:e>
                    </m:d>
                    <m:r>
                      <a:rPr lang="en-US" altLang="zh-CN" b="0" i="1"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m:t>
                        </m:r>
                      </m:e>
                      <m:sub>
                        <m:r>
                          <a:rPr lang="en-US" altLang="zh-CN" i="1">
                            <a:latin typeface="Cambria Math" panose="02040503050406030204" pitchFamily="18" charset="0"/>
                            <a:ea typeface="宋体" panose="02010600030101010101" pitchFamily="2" charset="-122"/>
                          </a:rPr>
                          <m:t>2</m:t>
                        </m:r>
                      </m:sub>
                    </m:sSub>
                    <m:r>
                      <a:rPr lang="en-US" altLang="zh-CN" b="0" i="1"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𝐻</m:t>
                    </m:r>
                    <m:d>
                      <m:dPr>
                        <m:ctrlPr>
                          <a:rPr lang="en-US" altLang="zh-CN" i="1">
                            <a:latin typeface="Cambria Math" panose="02040503050406030204" pitchFamily="18" charset="0"/>
                            <a:ea typeface="宋体" panose="02010600030101010101" pitchFamily="2" charset="-122"/>
                          </a:rPr>
                        </m:ctrlPr>
                      </m:dPr>
                      <m:e>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𝑥</m:t>
                            </m:r>
                          </m:e>
                          <m:sub>
                            <m:r>
                              <a:rPr lang="en-US" altLang="zh-CN" i="1">
                                <a:latin typeface="Cambria Math" panose="02040503050406030204" pitchFamily="18" charset="0"/>
                                <a:ea typeface="宋体" panose="02010600030101010101" pitchFamily="2" charset="-122"/>
                              </a:rPr>
                              <m:t>𝑖</m:t>
                            </m:r>
                          </m:sub>
                        </m:sSub>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𝑊</m:t>
                        </m:r>
                      </m:e>
                    </m:d>
                    <m:r>
                      <a:rPr lang="en-US" altLang="zh-CN" i="1">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𝐻</m:t>
                    </m:r>
                    <m:d>
                      <m:dPr>
                        <m:ctrlPr>
                          <a:rPr lang="en-US" altLang="zh-CN" i="1">
                            <a:latin typeface="Cambria Math" panose="02040503050406030204" pitchFamily="18" charset="0"/>
                            <a:ea typeface="宋体" panose="02010600030101010101" pitchFamily="2" charset="-122"/>
                          </a:rPr>
                        </m:ctrlPr>
                      </m:dPr>
                      <m:e>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𝑥</m:t>
                            </m:r>
                          </m:e>
                          <m:sub>
                            <m:r>
                              <a:rPr lang="en-US" altLang="zh-CN" i="1">
                                <a:latin typeface="Cambria Math" panose="02040503050406030204" pitchFamily="18" charset="0"/>
                                <a:ea typeface="宋体" panose="02010600030101010101" pitchFamily="2" charset="-122"/>
                              </a:rPr>
                              <m:t>𝑖</m:t>
                            </m:r>
                          </m:sub>
                          <m:sup>
                            <m:r>
                              <a:rPr lang="en-US" altLang="zh-CN" b="0" i="1" smtClean="0">
                                <a:latin typeface="Cambria Math" panose="02040503050406030204" pitchFamily="18" charset="0"/>
                                <a:ea typeface="宋体" panose="02010600030101010101" pitchFamily="2" charset="-122"/>
                              </a:rPr>
                              <m:t>+</m:t>
                            </m:r>
                          </m:sup>
                        </m:sSubSup>
                        <m:r>
                          <a:rPr lang="en-US" altLang="zh-CN" b="0" i="1" smtClean="0">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𝑊</m:t>
                        </m:r>
                      </m:e>
                    </m:d>
                    <m:r>
                      <a:rPr lang="en-US" altLang="zh-CN" b="0" i="1"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m:t>
                        </m:r>
                      </m:e>
                      <m:sub>
                        <m:r>
                          <a:rPr lang="en-US" altLang="zh-CN" i="1">
                            <a:latin typeface="Cambria Math" panose="02040503050406030204" pitchFamily="18" charset="0"/>
                            <a:ea typeface="宋体" panose="02010600030101010101" pitchFamily="2" charset="-122"/>
                          </a:rPr>
                          <m:t>2</m:t>
                        </m:r>
                      </m:sub>
                    </m:sSub>
                    <m:r>
                      <a:rPr lang="en-US" altLang="zh-CN" i="1" dirty="0"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其中</a:t>
                </a:r>
                <a:r>
                  <a:rPr lang="en-US" altLang="zh-CN" dirty="0">
                    <a:latin typeface="Constantia" panose="02030602050306030303" pitchFamily="18" charset="0"/>
                    <a:ea typeface="宋体" panose="02010600030101010101" pitchFamily="2" charset="-122"/>
                  </a:rPr>
                  <a:t>M</a:t>
                </a:r>
                <a:r>
                  <a:rPr lang="zh-CN" altLang="en-US" dirty="0">
                    <a:latin typeface="宋体" panose="02010600030101010101" pitchFamily="2" charset="-122"/>
                    <a:ea typeface="宋体" panose="02010600030101010101" pitchFamily="2" charset="-122"/>
                  </a:rPr>
                  <a:t>是相似数据对和不相似数据对之间的距离余量。</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latin typeface="Constantia" panose="02030602050306030303" pitchFamily="18" charset="0"/>
                    <a:ea typeface="宋体" panose="02010600030101010101" pitchFamily="2" charset="-122"/>
                  </a:rPr>
                  <a:t>H</a:t>
                </a:r>
                <a:r>
                  <a:rPr lang="zh-CN" altLang="en-US" dirty="0">
                    <a:latin typeface="宋体" panose="02010600030101010101" pitchFamily="2" charset="-122"/>
                    <a:ea typeface="宋体" panose="02010600030101010101" pitchFamily="2" charset="-122"/>
                  </a:rPr>
                  <a:t>表示汉明距离。</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是哈希码的长度。</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添加分类损失：将类别标签纳入哈希学习，以解决三元组集缺乏精确标签信息的问题。</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err="1">
                    <a:latin typeface="Constantia" panose="02030602050306030303" pitchFamily="18" charset="0"/>
                    <a:ea typeface="宋体" panose="02010600030101010101" pitchFamily="2" charset="-122"/>
                  </a:rPr>
                  <a:t>softmax</a:t>
                </a:r>
                <a:r>
                  <a:rPr lang="zh-CN" altLang="en-US" dirty="0">
                    <a:latin typeface="宋体" panose="02010600030101010101" pitchFamily="2" charset="-122"/>
                    <a:ea typeface="宋体" panose="02010600030101010101" pitchFamily="2" charset="-122"/>
                  </a:rPr>
                  <a:t>层输出的类交叉嫡损失</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𝐿</m:t>
                        </m:r>
                      </m:e>
                      <m:sub>
                        <m:r>
                          <a:rPr lang="en-US" altLang="zh-CN" b="0" i="1" smtClean="0">
                            <a:latin typeface="Cambria Math" panose="02040503050406030204" pitchFamily="18" charset="0"/>
                            <a:ea typeface="宋体" panose="02010600030101010101" pitchFamily="2" charset="-122"/>
                          </a:rPr>
                          <m:t>𝐶</m:t>
                        </m:r>
                      </m:sub>
                    </m:sSub>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然后更新我们的整个网络。</a:t>
                </a:r>
              </a:p>
            </p:txBody>
          </p:sp>
        </mc:Choice>
        <mc:Fallback xmlns="">
          <p:sp>
            <p:nvSpPr>
              <p:cNvPr id="9" name="文本框 8">
                <a:extLst>
                  <a:ext uri="{FF2B5EF4-FFF2-40B4-BE49-F238E27FC236}">
                    <a16:creationId xmlns:a16="http://schemas.microsoft.com/office/drawing/2014/main" id="{0751AF8A-F7A7-FD06-94BD-B63F263CAD6C}"/>
                  </a:ext>
                </a:extLst>
              </p:cNvPr>
              <p:cNvSpPr txBox="1">
                <a:spLocks noRot="1" noChangeAspect="1" noMove="1" noResize="1" noEditPoints="1" noAdjustHandles="1" noChangeArrowheads="1" noChangeShapeType="1" noTextEdit="1"/>
              </p:cNvSpPr>
              <p:nvPr/>
            </p:nvSpPr>
            <p:spPr>
              <a:xfrm>
                <a:off x="7992184" y="1035020"/>
                <a:ext cx="4158712" cy="5086970"/>
              </a:xfrm>
              <a:prstGeom prst="rect">
                <a:avLst/>
              </a:prstGeom>
              <a:blipFill>
                <a:blip r:embed="rId5"/>
                <a:stretch>
                  <a:fillRect l="-880" r="-102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4BB9CA3-055A-B239-6270-46F127107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64" y="1460629"/>
            <a:ext cx="7092620" cy="4529794"/>
          </a:xfrm>
          <a:prstGeom prst="rect">
            <a:avLst/>
          </a:prstGeom>
        </p:spPr>
      </p:pic>
    </p:spTree>
    <p:extLst>
      <p:ext uri="{BB962C8B-B14F-4D97-AF65-F5344CB8AC3E}">
        <p14:creationId xmlns:p14="http://schemas.microsoft.com/office/powerpoint/2010/main" val="35950731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467497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Binary code constraints</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1B54044-CC2D-6783-BD90-57EB6DF50C62}"/>
                  </a:ext>
                </a:extLst>
              </p:cNvPr>
              <p:cNvSpPr txBox="1"/>
              <p:nvPr/>
            </p:nvSpPr>
            <p:spPr>
              <a:xfrm>
                <a:off x="752638" y="1451830"/>
                <a:ext cx="10210001" cy="4363759"/>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现有的大多数视频哈希方法主要集中在特征学习部分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而忽略了哈希码属性的调整。</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在损失函数中加入了比特平衡和比特无关的约束来学习更优的哈希码。</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针对哈希码每一位的位平衡约束,有</a:t>
                </a:r>
                <a:r>
                  <a:rPr lang="en-US" altLang="zh-CN" dirty="0">
                    <a:latin typeface="宋体" panose="02010600030101010101" pitchFamily="2" charset="-122"/>
                    <a:ea typeface="宋体" panose="02010600030101010101" pitchFamily="2" charset="-122"/>
                  </a:rPr>
                  <a:t>50%</a:t>
                </a:r>
                <a:r>
                  <a:rPr lang="zh-CN" altLang="en-US" dirty="0">
                    <a:latin typeface="宋体" panose="02010600030101010101" pitchFamily="2" charset="-122"/>
                    <a:ea typeface="宋体" panose="02010600030101010101" pitchFamily="2" charset="-122"/>
                  </a:rPr>
                  <a:t>的机会为</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或</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将使散列码包含比不平衡条件下更多的信息。</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m:rPr>
                        <m:sty m:val="p"/>
                      </m:rPr>
                      <a:rPr lang="en-US" altLang="zh-CN" i="1" dirty="0" smtClean="0">
                        <a:latin typeface="Cambria Math" panose="02040503050406030204" pitchFamily="18" charset="0"/>
                      </a:rPr>
                      <m:t>a</m:t>
                    </m:r>
                    <m:r>
                      <a:rPr lang="en-US" altLang="zh-CN" b="0" i="0"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1,−1,1,−1</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b</m:t>
                    </m:r>
                    <m:r>
                      <a:rPr lang="en-US" altLang="zh-CN" b="0" i="0"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r>
                          <a:rPr lang="en-US" altLang="zh-CN" b="0" i="0" dirty="0" smtClean="0">
                            <a:latin typeface="Cambria Math" panose="02040503050406030204" pitchFamily="18" charset="0"/>
                          </a:rPr>
                          <m:t>1,1,1,−1</m:t>
                        </m:r>
                      </m:e>
                    </m:d>
                  </m:oMath>
                </a14:m>
                <a:endParaRPr lang="en-US" altLang="zh-CN" b="0"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𝑎</m:t>
                        </m:r>
                      </m:sub>
                    </m:sSub>
                    <m:r>
                      <a:rPr lang="en-US" altLang="zh-CN" b="0" i="1" smtClean="0">
                        <a:latin typeface="Cambria Math" panose="02040503050406030204" pitchFamily="18" charset="0"/>
                      </a:rPr>
                      <m:t>=−(0.5</m:t>
                    </m:r>
                    <m:r>
                      <a:rPr lang="en-US" altLang="zh-CN"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0.5+ 0.5∗</m:t>
                    </m:r>
                    <m:r>
                      <m:rPr>
                        <m:sty m:val="p"/>
                      </m:rPr>
                      <a:rPr lang="en-US" altLang="zh-CN" i="1" smtClean="0">
                        <a:latin typeface="Cambria Math" panose="02040503050406030204" pitchFamily="18" charset="0"/>
                        <a:ea typeface="Cambria Math" panose="02040503050406030204" pitchFamily="18" charset="0"/>
                      </a:rPr>
                      <m:t>log</m:t>
                    </m:r>
                    <m:r>
                      <a:rPr lang="en-US" altLang="zh-CN" i="1" smtClean="0">
                        <a:latin typeface="Cambria Math" panose="02040503050406030204" pitchFamily="18" charset="0"/>
                        <a:ea typeface="Cambria Math" panose="02040503050406030204" pitchFamily="18" charset="0"/>
                      </a:rPr>
                      <m:t>0.5)=1</m:t>
                    </m:r>
                  </m:oMath>
                </a14:m>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=−(0.75</m:t>
                    </m:r>
                    <m:r>
                      <a:rPr lang="en-US" altLang="zh-CN"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log</m:t>
                    </m:r>
                    <m:r>
                      <a:rPr lang="en-US" altLang="zh-CN" b="0" i="1" smtClean="0">
                        <a:latin typeface="Cambria Math" panose="02040503050406030204" pitchFamily="18" charset="0"/>
                        <a:ea typeface="Cambria Math" panose="02040503050406030204" pitchFamily="18" charset="0"/>
                      </a:rPr>
                      <m:t>0.75+ 0.25∗</m:t>
                    </m:r>
                    <m:r>
                      <m:rPr>
                        <m:sty m:val="p"/>
                      </m:rPr>
                      <a:rPr lang="en-US" altLang="zh-CN" i="1" smtClean="0">
                        <a:latin typeface="Cambria Math" panose="02040503050406030204" pitchFamily="18" charset="0"/>
                        <a:ea typeface="Cambria Math" panose="02040503050406030204" pitchFamily="18" charset="0"/>
                      </a:rPr>
                      <m:t>log</m:t>
                    </m:r>
                    <m:r>
                      <a:rPr lang="en-US" altLang="zh-CN" i="1" smtClean="0">
                        <a:latin typeface="Cambria Math" panose="02040503050406030204" pitchFamily="18" charset="0"/>
                        <a:ea typeface="Cambria Math" panose="02040503050406030204" pitchFamily="18" charset="0"/>
                      </a:rPr>
                      <m:t>0.25)=0.8</m:t>
                    </m:r>
                  </m:oMath>
                </a14:m>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latin typeface="Constantia" panose="02030602050306030303" pitchFamily="18" charset="0"/>
                    <a:ea typeface="宋体" panose="02010600030101010101" pitchFamily="2" charset="-122"/>
                  </a:rPr>
                  <a:t>a</a:t>
                </a:r>
                <a:r>
                  <a:rPr lang="zh-CN" altLang="en-US" dirty="0">
                    <a:latin typeface="宋体" panose="02010600030101010101" pitchFamily="2" charset="-122"/>
                    <a:ea typeface="宋体" panose="02010600030101010101" pitchFamily="2" charset="-122"/>
                  </a:rPr>
                  <a:t>的哈希码的熵大于</a:t>
                </a:r>
                <a:r>
                  <a:rPr lang="en-US" altLang="zh-CN" dirty="0">
                    <a:latin typeface="Constantia" panose="02030602050306030303" pitchFamily="18" charset="0"/>
                    <a:ea typeface="宋体" panose="02010600030101010101" pitchFamily="2" charset="-122"/>
                  </a:rPr>
                  <a:t>b</a:t>
                </a:r>
                <a:r>
                  <a:rPr lang="zh-CN" altLang="en-US" dirty="0">
                    <a:latin typeface="宋体" panose="02010600030101010101" pitchFamily="2" charset="-122"/>
                    <a:ea typeface="宋体" panose="02010600030101010101" pitchFamily="2" charset="-122"/>
                  </a:rPr>
                  <a:t>的哈希码的熵，哈希码</a:t>
                </a:r>
                <a:r>
                  <a:rPr lang="en-US" altLang="zh-CN" dirty="0">
                    <a:latin typeface="Constantia" panose="02030602050306030303" pitchFamily="18" charset="0"/>
                    <a:ea typeface="宋体" panose="02010600030101010101" pitchFamily="2" charset="-122"/>
                  </a:rPr>
                  <a:t>a</a:t>
                </a:r>
                <a:r>
                  <a:rPr lang="zh-CN" altLang="en-US" dirty="0">
                    <a:latin typeface="宋体" panose="02010600030101010101" pitchFamily="2" charset="-122"/>
                    <a:ea typeface="宋体" panose="02010600030101010101" pitchFamily="2" charset="-122"/>
                  </a:rPr>
                  <a:t>比哈希码</a:t>
                </a:r>
                <a:r>
                  <a:rPr lang="en-US" altLang="zh-CN" dirty="0">
                    <a:latin typeface="Constantia" panose="02030602050306030303" pitchFamily="18" charset="0"/>
                    <a:ea typeface="宋体" panose="02010600030101010101" pitchFamily="2" charset="-122"/>
                  </a:rPr>
                  <a:t>b</a:t>
                </a:r>
                <a:r>
                  <a:rPr lang="zh-CN" altLang="en-US" dirty="0">
                    <a:latin typeface="宋体" panose="02010600030101010101" pitchFamily="2" charset="-122"/>
                    <a:ea typeface="宋体" panose="02010600030101010101" pitchFamily="2" charset="-122"/>
                  </a:rPr>
                  <a:t>包含更多的信息。</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𝐿</m:t>
                        </m:r>
                      </m:e>
                      <m:sub>
                        <m:r>
                          <a:rPr lang="en-US" altLang="zh-CN" b="0" i="1" smtClean="0">
                            <a:latin typeface="Cambria Math" panose="02040503050406030204" pitchFamily="18" charset="0"/>
                            <a:ea typeface="宋体" panose="02010600030101010101" pitchFamily="2" charset="-122"/>
                          </a:rPr>
                          <m:t>𝐵</m:t>
                        </m:r>
                      </m:sub>
                    </m:sSub>
                    <m:r>
                      <a:rPr lang="en-US" altLang="zh-CN" b="0" i="1"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𝐻</m:t>
                    </m:r>
                    <m:d>
                      <m:dPr>
                        <m:ctrlPr>
                          <a:rPr lang="en-US" altLang="zh-CN" i="1">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𝑥</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𝑊</m:t>
                        </m:r>
                      </m:e>
                    </m:d>
                    <m:r>
                      <a:rPr lang="en-US" altLang="zh-CN" b="0" i="1" smtClean="0">
                        <a:latin typeface="Cambria Math" panose="02040503050406030204" pitchFamily="18" charset="0"/>
                        <a:ea typeface="宋体" panose="02010600030101010101" pitchFamily="2" charset="-122"/>
                      </a:rPr>
                      <m:t>1|</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m:t>
                        </m:r>
                      </m:e>
                      <m:sub>
                        <m:r>
                          <a:rPr lang="en-US" altLang="zh-CN" i="1">
                            <a:latin typeface="Cambria Math" panose="02040503050406030204" pitchFamily="18" charset="0"/>
                            <a:ea typeface="宋体" panose="02010600030101010101" pitchFamily="2" charset="-122"/>
                          </a:rPr>
                          <m:t>2</m:t>
                        </m:r>
                      </m:sub>
                    </m:sSub>
                    <m:r>
                      <a:rPr lang="en-US" altLang="zh-CN" b="0" i="1"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r>
                          <a:rPr lang="en-US" altLang="zh-CN" b="0" i="1" smtClean="0">
                            <a:latin typeface="Cambria Math" panose="02040503050406030204" pitchFamily="18" charset="0"/>
                            <a:ea typeface="宋体" panose="02010600030101010101" pitchFamily="2" charset="-122"/>
                          </a:rPr>
                          <m:t>𝑁</m:t>
                        </m:r>
                      </m:den>
                    </m:f>
                    <m:r>
                      <a:rPr lang="en-US" altLang="zh-CN" i="1" dirty="0" smtClean="0">
                        <a:latin typeface="Cambria Math" panose="02040503050406030204" pitchFamily="18" charset="0"/>
                        <a:ea typeface="宋体" panose="02010600030101010101" pitchFamily="2" charset="-122"/>
                      </a:rPr>
                      <m:t>𝐻</m:t>
                    </m:r>
                    <m:d>
                      <m:dPr>
                        <m:ctrlPr>
                          <a:rPr lang="en-US" altLang="zh-CN" i="1">
                            <a:latin typeface="Cambria Math" panose="02040503050406030204" pitchFamily="18" charset="0"/>
                            <a:ea typeface="宋体" panose="02010600030101010101" pitchFamily="2" charset="-122"/>
                          </a:rPr>
                        </m:ctrlPr>
                      </m:dPr>
                      <m:e>
                        <m:r>
                          <m:rPr>
                            <m:sty m:val="p"/>
                          </m:rPr>
                          <a:rPr lang="en-US" altLang="zh-CN" i="1">
                            <a:latin typeface="Cambria Math" panose="02040503050406030204" pitchFamily="18" charset="0"/>
                            <a:ea typeface="宋体" panose="02010600030101010101" pitchFamily="2" charset="-122"/>
                          </a:rPr>
                          <m:t>x</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𝑊</m:t>
                        </m:r>
                      </m:e>
                    </m:d>
                    <m:r>
                      <a:rPr lang="en-US" altLang="zh-CN" b="0" i="1" smtClean="0">
                        <a:latin typeface="Cambria Math" panose="02040503050406030204" pitchFamily="18" charset="0"/>
                        <a:ea typeface="宋体" panose="02010600030101010101" pitchFamily="2" charset="-122"/>
                      </a:rPr>
                      <m:t>𝐻</m:t>
                    </m:r>
                    <m:sSup>
                      <m:sSupPr>
                        <m:ctrlPr>
                          <a:rPr lang="en-US" altLang="zh-CN" b="0" i="1" smtClean="0">
                            <a:latin typeface="Cambria Math" panose="02040503050406030204" pitchFamily="18" charset="0"/>
                            <a:ea typeface="宋体" panose="02010600030101010101" pitchFamily="2" charset="-122"/>
                          </a:rPr>
                        </m:ctrlPr>
                      </m:sSupPr>
                      <m:e>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𝑊</m:t>
                            </m:r>
                          </m:e>
                        </m:d>
                      </m:e>
                      <m:sup>
                        <m:r>
                          <a:rPr lang="en-US" altLang="zh-CN" b="0" i="1" smtClean="0">
                            <a:latin typeface="Cambria Math" panose="02040503050406030204" pitchFamily="18" charset="0"/>
                            <a:ea typeface="宋体" panose="02010600030101010101" pitchFamily="2" charset="-122"/>
                          </a:rPr>
                          <m:t>𝑇</m:t>
                        </m:r>
                      </m:sup>
                    </m:sSup>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𝐼</m:t>
                    </m:r>
                  </m:oMath>
                </a14:m>
                <a:r>
                  <a:rPr lang="en-US" altLang="zh-CN" dirty="0">
                    <a:ea typeface="宋体" panose="02010600030101010101" pitchFamily="2" charset="-122"/>
                  </a:rPr>
                  <a:t> </a:t>
                </a:r>
                <a14:m>
                  <m:oMath xmlns:m="http://schemas.openxmlformats.org/officeDocument/2006/math">
                    <m:r>
                      <a:rPr lang="en-US" altLang="zh-CN" i="1">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m:t>
                        </m:r>
                      </m:e>
                      <m:sub>
                        <m:r>
                          <a:rPr lang="en-US" altLang="zh-CN" i="1">
                            <a:latin typeface="Cambria Math" panose="02040503050406030204" pitchFamily="18" charset="0"/>
                            <a:ea typeface="宋体" panose="02010600030101010101" pitchFamily="2" charset="-122"/>
                          </a:rPr>
                          <m:t>2</m:t>
                        </m:r>
                      </m:sub>
                    </m:sSub>
                  </m:oMath>
                </a14:m>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是</a:t>
                </a:r>
                <a:r>
                  <a:rPr lang="en-US" altLang="zh-CN" dirty="0">
                    <a:latin typeface="Constantia" panose="02030602050306030303" pitchFamily="18" charset="0"/>
                    <a:ea typeface="宋体" panose="02010600030101010101" pitchFamily="2" charset="-122"/>
                  </a:rPr>
                  <a:t>N</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全</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向量，</a:t>
                </a:r>
                <a:r>
                  <a:rPr lang="en-US" altLang="zh-CN" dirty="0">
                    <a:latin typeface="Constantia" panose="02030602050306030303" pitchFamily="18" charset="0"/>
                    <a:ea typeface="宋体" panose="02010600030101010101" pitchFamily="2" charset="-122"/>
                  </a:rPr>
                  <a:t>N</a:t>
                </a:r>
                <a:r>
                  <a:rPr lang="zh-CN" altLang="en-US" dirty="0">
                    <a:latin typeface="宋体" panose="02010600030101010101" pitchFamily="2" charset="-122"/>
                    <a:ea typeface="宋体" panose="02010600030101010101" pitchFamily="2" charset="-122"/>
                  </a:rPr>
                  <a:t>是小批量大小，</a:t>
                </a:r>
                <a:r>
                  <a:rPr lang="en-US" altLang="zh-CN" dirty="0">
                    <a:latin typeface="Constantia" panose="02030602050306030303" pitchFamily="18" charset="0"/>
                    <a:ea typeface="宋体" panose="02010600030101010101" pitchFamily="2" charset="-122"/>
                  </a:rPr>
                  <a:t>I</a:t>
                </a:r>
                <a:r>
                  <a:rPr lang="zh-CN" altLang="en-US" dirty="0">
                    <a:latin typeface="宋体" panose="02010600030101010101" pitchFamily="2" charset="-122"/>
                    <a:ea typeface="宋体" panose="02010600030101010101" pitchFamily="2" charset="-122"/>
                  </a:rPr>
                  <a:t>是</a:t>
                </a:r>
                <a:r>
                  <a:rPr lang="en-US" altLang="zh-CN" dirty="0">
                    <a:latin typeface="Constantia" panose="02030602050306030303" pitchFamily="18" charset="0"/>
                    <a:ea typeface="宋体" panose="02010600030101010101" pitchFamily="2" charset="-122"/>
                  </a:rPr>
                  <a:t>L</a:t>
                </a:r>
                <a:r>
                  <a:rPr lang="en-US" altLang="zh-CN" dirty="0">
                    <a:latin typeface="宋体" panose="02010600030101010101" pitchFamily="2" charset="-122"/>
                    <a:ea typeface="宋体" panose="02010600030101010101" pitchFamily="2" charset="-122"/>
                  </a:rPr>
                  <a:t>*</a:t>
                </a:r>
                <a:r>
                  <a:rPr lang="en-US" altLang="zh-CN" dirty="0">
                    <a:latin typeface="Constantia" panose="02030602050306030303" pitchFamily="18" charset="0"/>
                    <a:ea typeface="宋体" panose="02010600030101010101" pitchFamily="2" charset="-122"/>
                  </a:rPr>
                  <a:t>L</a:t>
                </a:r>
                <a:r>
                  <a:rPr lang="zh-CN" altLang="en-US" dirty="0">
                    <a:latin typeface="宋体" panose="02010600030101010101" pitchFamily="2" charset="-122"/>
                    <a:ea typeface="宋体" panose="02010600030101010101" pitchFamily="2" charset="-122"/>
                  </a:rPr>
                  <a:t>的单位矩阵用来表示理想状况下哈希比特的协方差矩阵。</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a:rPr lang="en-US" altLang="zh-CN" b="0" i="1" dirty="0" smtClean="0">
                        <a:latin typeface="Cambria Math" panose="02040503050406030204" pitchFamily="18" charset="0"/>
                        <a:ea typeface="宋体" panose="02010600030101010101" pitchFamily="2" charset="-122"/>
                      </a:rPr>
                      <m:t>𝐿</m:t>
                    </m:r>
                    <m:r>
                      <a:rPr lang="en-US" altLang="zh-CN" b="0" i="1" dirty="0"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𝐿</m:t>
                        </m:r>
                      </m:e>
                      <m:sub>
                        <m:r>
                          <a:rPr lang="en-US" altLang="zh-CN" b="0" i="1" smtClean="0">
                            <a:latin typeface="Cambria Math" panose="02040503050406030204" pitchFamily="18" charset="0"/>
                            <a:ea typeface="宋体" panose="02010600030101010101" pitchFamily="2" charset="-122"/>
                          </a:rPr>
                          <m:t>𝐻</m:t>
                        </m:r>
                      </m:sub>
                    </m:sSub>
                    <m:r>
                      <a:rPr lang="en-US" altLang="zh-CN" i="1" dirty="0" smtClean="0">
                        <a:latin typeface="Cambria Math" panose="02040503050406030204" pitchFamily="18" charset="0"/>
                        <a:ea typeface="宋体" panose="02010600030101010101" pitchFamily="2" charset="-122"/>
                      </a:rPr>
                      <m:t>+</m:t>
                    </m:r>
                    <m:r>
                      <a:rPr lang="zh-CN" altLang="en-US" i="1" smtClean="0">
                        <a:latin typeface="Cambria Math" panose="02040503050406030204" pitchFamily="18" charset="0"/>
                        <a:ea typeface="宋体" panose="02010600030101010101" pitchFamily="2" charset="-122"/>
                      </a:rPr>
                      <m:t>𝜆</m:t>
                    </m:r>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𝐿</m:t>
                        </m:r>
                      </m:e>
                      <m:sub>
                        <m:r>
                          <a:rPr lang="en-US" altLang="zh-CN" b="0" i="1" smtClean="0">
                            <a:latin typeface="Cambria Math" panose="02040503050406030204" pitchFamily="18" charset="0"/>
                            <a:ea typeface="宋体" panose="02010600030101010101" pitchFamily="2" charset="-122"/>
                          </a:rPr>
                          <m:t>𝐶</m:t>
                        </m:r>
                      </m:sub>
                    </m:sSub>
                    <m:r>
                      <a:rPr lang="en-US" altLang="zh-CN" i="1" dirty="0" smtClean="0">
                        <a:latin typeface="Cambria Math" panose="02040503050406030204" pitchFamily="18" charset="0"/>
                        <a:ea typeface="宋体" panose="02010600030101010101" pitchFamily="2" charset="-122"/>
                      </a:rPr>
                      <m:t>+</m:t>
                    </m:r>
                    <m:sSub>
                      <m:sSubPr>
                        <m:ctrlPr>
                          <a:rPr lang="en-US" altLang="zh-CN" i="1">
                            <a:latin typeface="Cambria Math" panose="02040503050406030204" pitchFamily="18" charset="0"/>
                            <a:ea typeface="宋体" panose="02010600030101010101" pitchFamily="2" charset="-122"/>
                          </a:rPr>
                        </m:ctrlPr>
                      </m:sSubPr>
                      <m:e>
                        <m:r>
                          <a:rPr lang="zh-CN" altLang="en-US" i="1" smtClean="0">
                            <a:latin typeface="Cambria Math" panose="02040503050406030204" pitchFamily="18" charset="0"/>
                            <a:ea typeface="宋体" panose="02010600030101010101" pitchFamily="2" charset="-122"/>
                          </a:rPr>
                          <m:t>𝜃</m:t>
                        </m:r>
                        <m:r>
                          <a:rPr lang="en-US" altLang="zh-CN" i="1">
                            <a:latin typeface="Cambria Math" panose="02040503050406030204" pitchFamily="18" charset="0"/>
                            <a:ea typeface="宋体" panose="02010600030101010101" pitchFamily="2" charset="-122"/>
                          </a:rPr>
                          <m:t>𝐿</m:t>
                        </m:r>
                      </m:e>
                      <m:sub>
                        <m:r>
                          <a:rPr lang="en-US" altLang="zh-CN" i="1">
                            <a:latin typeface="Cambria Math" panose="02040503050406030204" pitchFamily="18" charset="0"/>
                            <a:ea typeface="宋体" panose="02010600030101010101" pitchFamily="2" charset="-122"/>
                          </a:rPr>
                          <m:t>𝐵</m:t>
                        </m:r>
                      </m:sub>
                    </m:sSub>
                  </m:oMath>
                </a14:m>
                <a:endParaRPr lang="en-US" altLang="zh-CN" dirty="0">
                  <a:latin typeface="宋体" panose="02010600030101010101" pitchFamily="2" charset="-122"/>
                  <a:ea typeface="宋体" panose="02010600030101010101" pitchFamily="2" charset="-122"/>
                </a:endParaRPr>
              </a:p>
            </p:txBody>
          </p:sp>
        </mc:Choice>
        <mc:Fallback xmlns="">
          <p:sp>
            <p:nvSpPr>
              <p:cNvPr id="4" name="文本框 3">
                <a:extLst>
                  <a:ext uri="{FF2B5EF4-FFF2-40B4-BE49-F238E27FC236}">
                    <a16:creationId xmlns:a16="http://schemas.microsoft.com/office/drawing/2014/main" id="{91B54044-CC2D-6783-BD90-57EB6DF50C62}"/>
                  </a:ext>
                </a:extLst>
              </p:cNvPr>
              <p:cNvSpPr txBox="1">
                <a:spLocks noRot="1" noChangeAspect="1" noMove="1" noResize="1" noEditPoints="1" noAdjustHandles="1" noChangeArrowheads="1" noChangeShapeType="1" noTextEdit="1"/>
              </p:cNvSpPr>
              <p:nvPr/>
            </p:nvSpPr>
            <p:spPr>
              <a:xfrm>
                <a:off x="752638" y="1451830"/>
                <a:ext cx="10210001" cy="4363759"/>
              </a:xfrm>
              <a:prstGeom prst="rect">
                <a:avLst/>
              </a:prstGeom>
              <a:blipFill>
                <a:blip r:embed="rId5"/>
                <a:stretch>
                  <a:fillRect l="-358" r="-2507" b="-9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95932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2E579EC2-7ED5-788E-A44A-44C89B899F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680" y="1414262"/>
            <a:ext cx="5425440" cy="4891392"/>
          </a:xfrm>
          <a:prstGeom prst="rect">
            <a:avLst/>
          </a:prstGeom>
        </p:spPr>
      </p:pic>
    </p:spTree>
    <p:extLst>
      <p:ext uri="{BB962C8B-B14F-4D97-AF65-F5344CB8AC3E}">
        <p14:creationId xmlns:p14="http://schemas.microsoft.com/office/powerpoint/2010/main" val="36780288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CEDH</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34341F50-216E-9482-70E0-F85F5EF25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328" y="1555240"/>
            <a:ext cx="8855343" cy="4107949"/>
          </a:xfrm>
          <a:prstGeom prst="rect">
            <a:avLst/>
          </a:prstGeom>
        </p:spPr>
      </p:pic>
    </p:spTree>
    <p:extLst>
      <p:ext uri="{BB962C8B-B14F-4D97-AF65-F5344CB8AC3E}">
        <p14:creationId xmlns:p14="http://schemas.microsoft.com/office/powerpoint/2010/main" val="39021550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Conclusion</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1209907" y="1539300"/>
            <a:ext cx="9267297" cy="1569660"/>
          </a:xfrm>
          <a:prstGeom prst="rect">
            <a:avLst/>
          </a:prstGeom>
          <a:noFill/>
        </p:spPr>
        <p:txBody>
          <a:bodyPr wrap="square">
            <a:spAutoFit/>
          </a:bodyPr>
          <a:lstStyle/>
          <a:p>
            <a:pPr algn="ctr"/>
            <a:r>
              <a:rPr lang="en-US" altLang="zh-CN" sz="7200" dirty="0">
                <a:solidFill>
                  <a:srgbClr val="0152D9"/>
                </a:solidFill>
                <a:latin typeface="Constantia" panose="02030602050306030303" pitchFamily="18" charset="0"/>
                <a:ea typeface="微软雅黑" charset="0"/>
                <a:cs typeface="Calibri" panose="020F0502020204030204" pitchFamily="34" charset="0"/>
              </a:rPr>
              <a:t>Part five</a:t>
            </a:r>
          </a:p>
          <a:p>
            <a:pPr algn="ctr"/>
            <a:r>
              <a:rPr lang="en-US" altLang="zh-CN" sz="2400" b="1" dirty="0">
                <a:solidFill>
                  <a:srgbClr val="0152D9"/>
                </a:solidFill>
                <a:latin typeface="Constantia" panose="02030602050306030303" pitchFamily="18" charset="0"/>
                <a:ea typeface="微软雅黑" charset="0"/>
                <a:cs typeface="Calibri" panose="020F0502020204030204" pitchFamily="34" charset="0"/>
              </a:rPr>
              <a:t> </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2C71B40F-0264-D71C-43F9-02D18A6E973A}"/>
              </a:ext>
            </a:extLst>
          </p:cNvPr>
          <p:cNvSpPr txBox="1"/>
          <p:nvPr/>
        </p:nvSpPr>
        <p:spPr>
          <a:xfrm>
            <a:off x="686162" y="3363046"/>
            <a:ext cx="10527137" cy="707886"/>
          </a:xfrm>
          <a:prstGeom prst="rect">
            <a:avLst/>
          </a:prstGeom>
          <a:noFill/>
        </p:spPr>
        <p:txBody>
          <a:bodyPr wrap="square">
            <a:spAutoFit/>
          </a:bodyPr>
          <a:lstStyle/>
          <a:p>
            <a:pPr algn="ctr"/>
            <a:r>
              <a:rPr lang="zh-CN" altLang="en-US" sz="4000">
                <a:solidFill>
                  <a:srgbClr val="0152D9"/>
                </a:solidFill>
                <a:latin typeface="Constantia" panose="02030602050306030303" pitchFamily="18" charset="0"/>
              </a:rPr>
              <a:t>结论</a:t>
            </a:r>
            <a:endParaRPr lang="en-US" altLang="zh-CN" sz="4000" dirty="0">
              <a:solidFill>
                <a:srgbClr val="0152D9"/>
              </a:solidFill>
              <a:latin typeface="Constantia" panose="02030602050306030303" pitchFamily="18" charset="0"/>
            </a:endParaRPr>
          </a:p>
        </p:txBody>
      </p:sp>
    </p:spTree>
    <p:extLst>
      <p:ext uri="{BB962C8B-B14F-4D97-AF65-F5344CB8AC3E}">
        <p14:creationId xmlns:p14="http://schemas.microsoft.com/office/powerpoint/2010/main" val="29005475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Conclusion</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52597"/>
            <a:ext cx="9267297"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Calibri" panose="020F0502020204030204" pitchFamily="34" charset="0"/>
              </a:rPr>
              <a:t>结论</a:t>
            </a:r>
            <a:endParaRPr lang="en-US" altLang="zh-CN" sz="2400" b="1" dirty="0">
              <a:latin typeface="宋体" panose="02010600030101010101" pitchFamily="2" charset="-122"/>
              <a:ea typeface="宋体" panose="02010600030101010101" pitchFamily="2" charset="-122"/>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7D3DF805-2F3D-F47A-2E18-7A8C9810FAB0}"/>
              </a:ext>
            </a:extLst>
          </p:cNvPr>
          <p:cNvSpPr txBox="1"/>
          <p:nvPr/>
        </p:nvSpPr>
        <p:spPr>
          <a:xfrm>
            <a:off x="1118703" y="1298316"/>
            <a:ext cx="10013349" cy="4978735"/>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视频检索共同点：</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进行视频特征提取时几乎均采用</a:t>
            </a:r>
            <a:r>
              <a:rPr lang="en-US" altLang="zh-CN" dirty="0">
                <a:latin typeface="Constantia" panose="02030602050306030303" pitchFamily="18" charset="0"/>
                <a:ea typeface="宋体" panose="02010600030101010101" pitchFamily="2" charset="-122"/>
              </a:rPr>
              <a:t>LSTM</a:t>
            </a:r>
            <a:r>
              <a:rPr lang="zh-CN" altLang="en-US" dirty="0">
                <a:latin typeface="宋体" panose="02010600030101010101" pitchFamily="2" charset="-122"/>
                <a:ea typeface="宋体" panose="02010600030101010101" pitchFamily="2" charset="-122"/>
              </a:rPr>
              <a:t>或者</a:t>
            </a:r>
            <a:r>
              <a:rPr lang="en-US" altLang="zh-CN" dirty="0">
                <a:latin typeface="Constantia" panose="02030602050306030303" pitchFamily="18" charset="0"/>
                <a:ea typeface="宋体" panose="02010600030101010101" pitchFamily="2" charset="-122"/>
              </a:rPr>
              <a:t>GRU</a:t>
            </a:r>
            <a:r>
              <a:rPr lang="zh-CN" altLang="en-US" dirty="0">
                <a:latin typeface="宋体" panose="02010600030101010101" pitchFamily="2" charset="-122"/>
                <a:ea typeface="宋体" panose="02010600030101010101" pitchFamily="2" charset="-122"/>
              </a:rPr>
              <a:t>模型来提取视频得帧间关系和帧内关系，可以考虑使用</a:t>
            </a:r>
            <a:r>
              <a:rPr lang="en-US" altLang="zh-CN" dirty="0">
                <a:latin typeface="Constantia" panose="02030602050306030303" pitchFamily="18" charset="0"/>
                <a:ea typeface="宋体" panose="02010600030101010101" pitchFamily="2" charset="-122"/>
              </a:rPr>
              <a:t>Transformer</a:t>
            </a:r>
            <a:r>
              <a:rPr lang="zh-CN" altLang="en-US" dirty="0">
                <a:latin typeface="宋体" panose="02010600030101010101" pitchFamily="2" charset="-122"/>
                <a:ea typeface="宋体" panose="02010600030101010101" pitchFamily="2" charset="-122"/>
              </a:rPr>
              <a:t>模型替代。</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文本</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视频检索：</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实验效果均不太理想。</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都是将视频文本分别形成向量或矩阵，再进行对应联合学习。</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其中联合学习中，都包含类似于分类问题，这里或许可以考虑</a:t>
            </a:r>
            <a:r>
              <a:rPr lang="en-US" altLang="zh-CN" dirty="0">
                <a:latin typeface="Constantia" panose="02030602050306030303" pitchFamily="18" charset="0"/>
                <a:ea typeface="宋体" panose="02010600030101010101" pitchFamily="2" charset="-122"/>
              </a:rPr>
              <a:t>Transformer</a:t>
            </a:r>
            <a:r>
              <a:rPr lang="zh-CN" altLang="en-US" dirty="0">
                <a:latin typeface="宋体" panose="02010600030101010101" pitchFamily="2" charset="-122"/>
                <a:ea typeface="宋体" panose="02010600030101010101" pitchFamily="2" charset="-122"/>
              </a:rPr>
              <a:t>模型。</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视频分类相关任务研究比较成熟，或许可以考虑与分类任务模型相结合使用。</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使用</a:t>
            </a:r>
            <a:r>
              <a:rPr lang="en-US" altLang="zh-CN" dirty="0">
                <a:latin typeface="Constantia" panose="02030602050306030303" pitchFamily="18" charset="0"/>
                <a:ea typeface="宋体" panose="02010600030101010101" pitchFamily="2" charset="-122"/>
              </a:rPr>
              <a:t>Transformer</a:t>
            </a:r>
            <a:r>
              <a:rPr lang="zh-CN" altLang="en-US" dirty="0">
                <a:latin typeface="宋体" panose="02010600030101010101" pitchFamily="2" charset="-122"/>
                <a:ea typeface="宋体" panose="02010600030101010101" pitchFamily="2" charset="-122"/>
              </a:rPr>
              <a:t>模型后精度可能会提高，但是时间复杂度会增加。</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983921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Conclusion</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52597"/>
            <a:ext cx="9267297"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latin typeface="宋体" panose="02010600030101010101" pitchFamily="2" charset="-122"/>
                <a:ea typeface="宋体" panose="02010600030101010101" pitchFamily="2" charset="-122"/>
                <a:cs typeface="Calibri" panose="020F0502020204030204" pitchFamily="34" charset="0"/>
              </a:rPr>
              <a:t>结论</a:t>
            </a:r>
            <a:endParaRPr lang="en-US" altLang="zh-CN" sz="2400" b="1" dirty="0">
              <a:latin typeface="宋体" panose="02010600030101010101" pitchFamily="2" charset="-122"/>
              <a:ea typeface="宋体" panose="02010600030101010101" pitchFamily="2" charset="-122"/>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7D3DF805-2F3D-F47A-2E18-7A8C9810FAB0}"/>
              </a:ext>
            </a:extLst>
          </p:cNvPr>
          <p:cNvSpPr txBox="1"/>
          <p:nvPr/>
        </p:nvSpPr>
        <p:spPr>
          <a:xfrm>
            <a:off x="1241725" y="1367530"/>
            <a:ext cx="10013349" cy="3247492"/>
          </a:xfrm>
          <a:prstGeom prst="rect">
            <a:avLst/>
          </a:prstGeom>
          <a:noFill/>
        </p:spPr>
        <p:txBody>
          <a:bodyPr wrap="square">
            <a:spAutoFit/>
          </a:bodyPr>
          <a:lstStyle/>
          <a:p>
            <a:pPr marL="285750" indent="-285750">
              <a:lnSpc>
                <a:spcPct val="3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视频</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视频检索。</a:t>
            </a:r>
            <a:endParaRPr lang="en-US" altLang="zh-CN" dirty="0">
              <a:latin typeface="宋体" panose="02010600030101010101" pitchFamily="2" charset="-122"/>
              <a:ea typeface="宋体" panose="02010600030101010101" pitchFamily="2" charset="-122"/>
            </a:endParaRPr>
          </a:p>
          <a:p>
            <a:pPr marL="285750" indent="-285750">
              <a:lnSpc>
                <a:spcPct val="3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与文本</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视频检索类似，均考虑了帧间关系和帧内关系，可以考虑使用</a:t>
            </a:r>
            <a:r>
              <a:rPr lang="en-US" altLang="zh-CN" dirty="0">
                <a:latin typeface="Constantia" panose="02030602050306030303" pitchFamily="18" charset="0"/>
                <a:ea typeface="宋体" panose="02010600030101010101" pitchFamily="2" charset="-122"/>
              </a:rPr>
              <a:t>transformer</a:t>
            </a:r>
            <a:r>
              <a:rPr lang="zh-CN" altLang="en-US" dirty="0">
                <a:latin typeface="宋体" panose="02010600030101010101" pitchFamily="2" charset="-122"/>
                <a:ea typeface="宋体" panose="02010600030101010101" pitchFamily="2" charset="-122"/>
              </a:rPr>
              <a:t>模型。</a:t>
            </a:r>
            <a:endParaRPr lang="en-US" altLang="zh-CN" dirty="0">
              <a:latin typeface="宋体" panose="02010600030101010101" pitchFamily="2" charset="-122"/>
              <a:ea typeface="宋体" panose="02010600030101010101" pitchFamily="2" charset="-122"/>
            </a:endParaRPr>
          </a:p>
          <a:p>
            <a:pPr marL="285750" indent="-285750">
              <a:lnSpc>
                <a:spcPct val="3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因为没有跨膜态，实验结果比较理想，但是与现在成熟得图片检索相比，实验结果仍有差距。</a:t>
            </a:r>
            <a:endParaRPr lang="en-US" altLang="zh-CN" dirty="0">
              <a:latin typeface="宋体" panose="02010600030101010101" pitchFamily="2" charset="-122"/>
              <a:ea typeface="宋体" panose="02010600030101010101" pitchFamily="2" charset="-122"/>
            </a:endParaRPr>
          </a:p>
          <a:p>
            <a:pPr marL="285750" indent="-285750">
              <a:lnSpc>
                <a:spcPct val="300000"/>
              </a:lnSpc>
              <a:buFont typeface="Wingdings" panose="05000000000000000000" pitchFamily="2" charset="2"/>
              <a:buChar char="l"/>
            </a:pPr>
            <a:r>
              <a:rPr lang="zh-CN" altLang="en-US">
                <a:latin typeface="宋体" panose="02010600030101010101" pitchFamily="2" charset="-122"/>
                <a:ea typeface="宋体" panose="02010600030101010101" pitchFamily="2" charset="-122"/>
              </a:rPr>
              <a:t>可以考虑结合文本</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视频检索学习，提取视频中关键信息得到概率，再进行检索。</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203989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578B9E4-7351-4340-9BAC-4D885C36E6D1}"/>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9F279D7-716D-41DC-91D1-CF67A641CB66}"/>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a:extLst>
              <a:ext uri="{FF2B5EF4-FFF2-40B4-BE49-F238E27FC236}">
                <a16:creationId xmlns:a16="http://schemas.microsoft.com/office/drawing/2014/main" id="{995050F5-8F30-4A70-A69E-F6B787105A13}"/>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日期占位符 7">
            <a:extLst>
              <a:ext uri="{FF2B5EF4-FFF2-40B4-BE49-F238E27FC236}">
                <a16:creationId xmlns:a16="http://schemas.microsoft.com/office/drawing/2014/main" id="{A0076C24-50E0-45A9-96B9-F8F6ABD87F0F}"/>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17" name="矩形 16">
            <a:extLst>
              <a:ext uri="{FF2B5EF4-FFF2-40B4-BE49-F238E27FC236}">
                <a16:creationId xmlns:a16="http://schemas.microsoft.com/office/drawing/2014/main" id="{B4AF9F1A-FCAA-4005-A145-35FCDE54E4B4}"/>
              </a:ext>
            </a:extLst>
          </p:cNvPr>
          <p:cNvSpPr/>
          <p:nvPr/>
        </p:nvSpPr>
        <p:spPr>
          <a:xfrm>
            <a:off x="1320800" y="2710395"/>
            <a:ext cx="10393680" cy="523220"/>
          </a:xfrm>
          <a:prstGeom prst="rect">
            <a:avLst/>
          </a:prstGeom>
        </p:spPr>
        <p:txBody>
          <a:bodyPr wrap="square">
            <a:spAutoFit/>
          </a:bodyPr>
          <a:lstStyle/>
          <a:p>
            <a:pPr algn="l"/>
            <a:r>
              <a:rPr lang="en-US" altLang="zh-CN" sz="2800" b="1" i="0" dirty="0">
                <a:solidFill>
                  <a:srgbClr val="444444"/>
                </a:solidFill>
                <a:effectLst/>
                <a:latin typeface="Constantia" panose="02030602050306030303" pitchFamily="18" charset="0"/>
              </a:rPr>
              <a:t> </a:t>
            </a:r>
            <a:r>
              <a:rPr lang="en-US" altLang="zh-CN" sz="2800" b="1" dirty="0" err="1">
                <a:solidFill>
                  <a:srgbClr val="444444"/>
                </a:solidFill>
                <a:latin typeface="Constantia" panose="02030602050306030303" pitchFamily="18" charset="0"/>
              </a:rPr>
              <a:t>MaskViT</a:t>
            </a:r>
            <a:r>
              <a:rPr lang="en-US" altLang="zh-CN" sz="2800" b="1" dirty="0">
                <a:solidFill>
                  <a:srgbClr val="444444"/>
                </a:solidFill>
                <a:latin typeface="Constantia" panose="02030602050306030303" pitchFamily="18" charset="0"/>
              </a:rPr>
              <a:t>: Masked Visual Pre-Training for Video Prediction</a:t>
            </a:r>
          </a:p>
        </p:txBody>
      </p:sp>
      <p:sp>
        <p:nvSpPr>
          <p:cNvPr id="20" name="矩形 19">
            <a:extLst>
              <a:ext uri="{FF2B5EF4-FFF2-40B4-BE49-F238E27FC236}">
                <a16:creationId xmlns:a16="http://schemas.microsoft.com/office/drawing/2014/main" id="{D74FDF6D-3C2D-ED4C-83FC-CE66320837F4}"/>
              </a:ext>
            </a:extLst>
          </p:cNvPr>
          <p:cNvSpPr/>
          <p:nvPr/>
        </p:nvSpPr>
        <p:spPr>
          <a:xfrm>
            <a:off x="4813801" y="4588492"/>
            <a:ext cx="2339102" cy="461665"/>
          </a:xfrm>
          <a:prstGeom prst="rect">
            <a:avLst/>
          </a:prstGeom>
        </p:spPr>
        <p:txBody>
          <a:bodyPr wrap="none">
            <a:spAutoFit/>
          </a:bodyPr>
          <a:lstStyle/>
          <a:p>
            <a:pPr algn="ctr"/>
            <a:r>
              <a:rPr lang="zh-CN" altLang="en-US" sz="2400" b="1" dirty="0">
                <a:solidFill>
                  <a:srgbClr val="4747BA"/>
                </a:solidFill>
                <a:latin typeface="宋体" panose="02010600030101010101" pitchFamily="2" charset="-122"/>
                <a:ea typeface="宋体" panose="02010600030101010101" pitchFamily="2" charset="-122"/>
              </a:rPr>
              <a:t>汇报人：王铭阳</a:t>
            </a:r>
          </a:p>
        </p:txBody>
      </p:sp>
      <p:sp>
        <p:nvSpPr>
          <p:cNvPr id="16" name="Fußzeilenplatzhalter 4">
            <a:extLst>
              <a:ext uri="{FF2B5EF4-FFF2-40B4-BE49-F238E27FC236}">
                <a16:creationId xmlns:a16="http://schemas.microsoft.com/office/drawing/2014/main" id="{654A4F32-55D8-45EB-91E7-C3D4C7630972}"/>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pic>
        <p:nvPicPr>
          <p:cNvPr id="15" name="图片 14">
            <a:extLst>
              <a:ext uri="{FF2B5EF4-FFF2-40B4-BE49-F238E27FC236}">
                <a16:creationId xmlns:a16="http://schemas.microsoft.com/office/drawing/2014/main" id="{B5107ECD-ADC8-4E2D-BAD5-C8BB26DF3A3F}"/>
              </a:ext>
            </a:extLst>
          </p:cNvPr>
          <p:cNvPicPr>
            <a:picLocks noChangeAspect="1"/>
          </p:cNvPicPr>
          <p:nvPr/>
        </p:nvPicPr>
        <p:blipFill>
          <a:blip r:embed="rId3"/>
          <a:stretch>
            <a:fillRect/>
          </a:stretch>
        </p:blipFill>
        <p:spPr>
          <a:xfrm>
            <a:off x="445434" y="232034"/>
            <a:ext cx="2438400" cy="527343"/>
          </a:xfrm>
          <a:prstGeom prst="rect">
            <a:avLst/>
          </a:prstGeom>
        </p:spPr>
      </p:pic>
      <p:sp>
        <p:nvSpPr>
          <p:cNvPr id="19" name="灯片编号占位符 8">
            <a:extLst>
              <a:ext uri="{FF2B5EF4-FFF2-40B4-BE49-F238E27FC236}">
                <a16:creationId xmlns:a16="http://schemas.microsoft.com/office/drawing/2014/main" id="{8599389A-CA9E-2845-8DF2-0586F33584CA}"/>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Rectangle 1">
            <a:extLst>
              <a:ext uri="{FF2B5EF4-FFF2-40B4-BE49-F238E27FC236}">
                <a16:creationId xmlns:a16="http://schemas.microsoft.com/office/drawing/2014/main" id="{E4F0BDC7-DF0E-3190-BB06-7B978563AB2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09419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3323471" cy="646331"/>
          </a:xfrm>
          <a:prstGeom prst="rect">
            <a:avLst/>
          </a:prstGeom>
          <a:noFill/>
        </p:spPr>
        <p:txBody>
          <a:bodyPr wrap="square" rtlCol="0">
            <a:spAutoFit/>
          </a:bodyPr>
          <a:lstStyle/>
          <a:p>
            <a:pPr lvl="0">
              <a:lnSpc>
                <a:spcPct val="90000"/>
              </a:lnSpc>
              <a:spcBef>
                <a:spcPts val="1000"/>
              </a:spcBef>
              <a:defRPr/>
            </a:pPr>
            <a:r>
              <a:rPr lang="en-US" altLang="zh-CN" sz="36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BackGround</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49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385591" y="1020685"/>
            <a:ext cx="2671702"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err="1">
                <a:latin typeface="Constantia" panose="02030602050306030303" pitchFamily="18" charset="0"/>
                <a:ea typeface="微软雅黑" charset="0"/>
                <a:cs typeface="Calibri" panose="020F0502020204030204" pitchFamily="34" charset="0"/>
              </a:rPr>
              <a:t>BackGround</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22" name="文本框 21">
            <a:extLst>
              <a:ext uri="{FF2B5EF4-FFF2-40B4-BE49-F238E27FC236}">
                <a16:creationId xmlns:a16="http://schemas.microsoft.com/office/drawing/2014/main" id="{F5C726D3-3A6C-092E-E295-85827FBA0516}"/>
              </a:ext>
            </a:extLst>
          </p:cNvPr>
          <p:cNvSpPr txBox="1"/>
          <p:nvPr/>
        </p:nvSpPr>
        <p:spPr>
          <a:xfrm>
            <a:off x="599440" y="1367530"/>
            <a:ext cx="10810023" cy="4805611"/>
          </a:xfrm>
          <a:prstGeom prst="rect">
            <a:avLst/>
          </a:prstGeom>
          <a:noFill/>
        </p:spPr>
        <p:txBody>
          <a:bodyPr wrap="square">
            <a:spAutoFit/>
          </a:bodyPr>
          <a:lstStyle/>
          <a:p>
            <a:pPr marL="285750" indent="-285750">
              <a:lnSpc>
                <a:spcPct val="2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来自神经科学的证据表明，人类认知和感知能力得到了预测未来事件和感觉信号的预测机制的支持。</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2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这种模型可用于模拟、评估和选择不同的可能动作。即使在生物大脑的计算限制下</a:t>
            </a:r>
            <a:r>
              <a:rPr lang="en-US" altLang="zh-CN" b="0" i="0" dirty="0">
                <a:solidFill>
                  <a:srgbClr val="121212"/>
                </a:solidFill>
                <a:effectLst/>
                <a:latin typeface="宋体" panose="02010600030101010101" pitchFamily="2" charset="-122"/>
                <a:ea typeface="宋体" panose="02010600030101010101" pitchFamily="2" charset="-122"/>
              </a:rPr>
              <a:t>,</a:t>
            </a:r>
            <a:r>
              <a:rPr lang="zh-CN" altLang="en-US" b="0" i="0" dirty="0">
                <a:solidFill>
                  <a:srgbClr val="121212"/>
                </a:solidFill>
                <a:effectLst/>
                <a:latin typeface="宋体" panose="02010600030101010101" pitchFamily="2" charset="-122"/>
                <a:ea typeface="宋体" panose="02010600030101010101" pitchFamily="2" charset="-122"/>
              </a:rPr>
              <a:t>这个过程仍快速而准确。赋予机器人类似的预测能力将使他们能够在复杂和动态的环境中为多个任务计划解决方案。</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2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预测机器人的视觉观察具有挑战性和计算要求：模型需要捕捉未来事件的复杂性和内在随机性，同时保持支持机器人动作的推理速度。</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2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但是利用</a:t>
            </a:r>
            <a:r>
              <a:rPr lang="en-US" altLang="zh-CN" b="0" i="0" dirty="0">
                <a:solidFill>
                  <a:srgbClr val="121212"/>
                </a:solidFill>
                <a:effectLst/>
                <a:latin typeface="Constantia" panose="02030602050306030303" pitchFamily="18" charset="0"/>
                <a:ea typeface="宋体" panose="02010600030101010101" pitchFamily="2" charset="-122"/>
              </a:rPr>
              <a:t>Transformers</a:t>
            </a:r>
            <a:r>
              <a:rPr lang="zh-CN" altLang="en-US" b="0" i="0" dirty="0">
                <a:solidFill>
                  <a:srgbClr val="121212"/>
                </a:solidFill>
                <a:effectLst/>
                <a:latin typeface="宋体" panose="02010600030101010101" pitchFamily="2" charset="-122"/>
                <a:ea typeface="宋体" panose="02010600030101010101" pitchFamily="2" charset="-122"/>
              </a:rPr>
              <a:t>构建神经架构并通过自监督生成预训练学习良好表示的自回归生成模型的最新进展并没有使视频预测或机器人应用受益。</a:t>
            </a:r>
            <a:endParaRPr lang="en-US" altLang="zh-CN" dirty="0">
              <a:latin typeface="宋体" panose="02010600030101010101" pitchFamily="2" charset="-122"/>
              <a:ea typeface="宋体" panose="02010600030101010101" pitchFamily="2" charset="-122"/>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04637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a:solidFill>
                  <a:srgbClr val="0152D9"/>
                </a:solidFill>
                <a:latin typeface="Constantia" panose="02030602050306030303" pitchFamily="18" charset="0"/>
                <a:ea typeface="宋体" panose="02010600030101010101" pitchFamily="2" charset="-122"/>
              </a:rPr>
              <a:t>Dual Encoding</a:t>
            </a: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1209907" y="1539300"/>
            <a:ext cx="9267297" cy="1569660"/>
          </a:xfrm>
          <a:prstGeom prst="rect">
            <a:avLst/>
          </a:prstGeom>
          <a:noFill/>
        </p:spPr>
        <p:txBody>
          <a:bodyPr wrap="square">
            <a:spAutoFit/>
          </a:bodyPr>
          <a:lstStyle/>
          <a:p>
            <a:pPr algn="ctr"/>
            <a:r>
              <a:rPr lang="en-US" altLang="zh-CN" sz="7200" dirty="0">
                <a:solidFill>
                  <a:srgbClr val="0152D9"/>
                </a:solidFill>
                <a:latin typeface="Constantia" panose="02030602050306030303" pitchFamily="18" charset="0"/>
                <a:ea typeface="微软雅黑" charset="0"/>
                <a:cs typeface="Calibri" panose="020F0502020204030204" pitchFamily="34" charset="0"/>
              </a:rPr>
              <a:t>Part one</a:t>
            </a:r>
          </a:p>
          <a:p>
            <a:pPr algn="ctr"/>
            <a:r>
              <a:rPr lang="en-US" altLang="zh-CN" sz="2400" b="1" dirty="0">
                <a:solidFill>
                  <a:srgbClr val="0152D9"/>
                </a:solidFill>
                <a:latin typeface="Constantia" panose="02030602050306030303" pitchFamily="18" charset="0"/>
                <a:ea typeface="微软雅黑" charset="0"/>
                <a:cs typeface="Calibri" panose="020F0502020204030204" pitchFamily="34" charset="0"/>
              </a:rPr>
              <a:t> </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2C71B40F-0264-D71C-43F9-02D18A6E973A}"/>
              </a:ext>
            </a:extLst>
          </p:cNvPr>
          <p:cNvSpPr txBox="1"/>
          <p:nvPr/>
        </p:nvSpPr>
        <p:spPr>
          <a:xfrm>
            <a:off x="686162" y="3801664"/>
            <a:ext cx="10527137" cy="707886"/>
          </a:xfrm>
          <a:prstGeom prst="rect">
            <a:avLst/>
          </a:prstGeom>
          <a:noFill/>
        </p:spPr>
        <p:txBody>
          <a:bodyPr wrap="square">
            <a:spAutoFit/>
          </a:bodyPr>
          <a:lstStyle/>
          <a:p>
            <a:pPr algn="ctr"/>
            <a:r>
              <a:rPr lang="en-US" altLang="zh-CN" sz="4000" b="1" dirty="0">
                <a:solidFill>
                  <a:srgbClr val="0152D9"/>
                </a:solidFill>
                <a:latin typeface="Constantia" panose="02030602050306030303" pitchFamily="18" charset="0"/>
                <a:ea typeface="宋体" panose="02010600030101010101" pitchFamily="2" charset="-122"/>
              </a:rPr>
              <a:t>Dual Encoding</a:t>
            </a:r>
          </a:p>
        </p:txBody>
      </p:sp>
    </p:spTree>
    <p:extLst>
      <p:ext uri="{BB962C8B-B14F-4D97-AF65-F5344CB8AC3E}">
        <p14:creationId xmlns:p14="http://schemas.microsoft.com/office/powerpoint/2010/main" val="36613652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BackGround</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385590" y="1020685"/>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err="1">
                <a:latin typeface="Constantia" panose="02030602050306030303" pitchFamily="18" charset="0"/>
                <a:ea typeface="微软雅黑" charset="0"/>
                <a:cs typeface="Calibri" panose="020F0502020204030204" pitchFamily="34" charset="0"/>
              </a:rPr>
              <a:t>BackGround</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22" name="文本框 21">
            <a:extLst>
              <a:ext uri="{FF2B5EF4-FFF2-40B4-BE49-F238E27FC236}">
                <a16:creationId xmlns:a16="http://schemas.microsoft.com/office/drawing/2014/main" id="{F5C726D3-3A6C-092E-E295-85827FBA0516}"/>
              </a:ext>
            </a:extLst>
          </p:cNvPr>
          <p:cNvSpPr txBox="1"/>
          <p:nvPr/>
        </p:nvSpPr>
        <p:spPr>
          <a:xfrm>
            <a:off x="1158348" y="1766491"/>
            <a:ext cx="9875303" cy="2728119"/>
          </a:xfrm>
          <a:prstGeom prst="rect">
            <a:avLst/>
          </a:prstGeom>
          <a:noFill/>
        </p:spPr>
        <p:txBody>
          <a:bodyPr wrap="square">
            <a:spAutoFit/>
          </a:bodyPr>
          <a:lstStyle/>
          <a:p>
            <a:pPr marL="285750" indent="-285750">
              <a:lnSpc>
                <a:spcPct val="250000"/>
              </a:lnSpc>
              <a:buFont typeface="Wingdings" panose="05000000000000000000" pitchFamily="2" charset="2"/>
              <a:buChar char="l"/>
            </a:pPr>
            <a:r>
              <a:rPr lang="en-US" altLang="zh-CN" b="0" i="0" dirty="0">
                <a:solidFill>
                  <a:srgbClr val="121212"/>
                </a:solidFill>
                <a:effectLst/>
                <a:latin typeface="Constantia" panose="02030602050306030303" pitchFamily="18" charset="0"/>
                <a:ea typeface="宋体" panose="02010600030101010101" pitchFamily="2" charset="-122"/>
              </a:rPr>
              <a:t>Transformers</a:t>
            </a:r>
            <a:r>
              <a:rPr lang="zh-CN" altLang="en-US" b="0" i="0" dirty="0">
                <a:solidFill>
                  <a:srgbClr val="121212"/>
                </a:solidFill>
                <a:effectLst/>
                <a:latin typeface="宋体" panose="02010600030101010101" pitchFamily="2" charset="-122"/>
                <a:ea typeface="宋体" panose="02010600030101010101" pitchFamily="2" charset="-122"/>
              </a:rPr>
              <a:t>中全注意力机制的内存需求与输入序列的长度成二次方关系，导致视频成本过高。</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2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视频预测任务和自回归掩码视觉预训练之间存在不一致</a:t>
            </a:r>
            <a:r>
              <a:rPr lang="zh-CN" altLang="en-US" dirty="0">
                <a:solidFill>
                  <a:srgbClr val="121212"/>
                </a:solidFill>
                <a:latin typeface="宋体" panose="02010600030101010101" pitchFamily="2" charset="-122"/>
                <a:ea typeface="宋体" panose="02010600030101010101" pitchFamily="2" charset="-122"/>
              </a:rPr>
              <a:t>。</a:t>
            </a:r>
            <a:r>
              <a:rPr lang="zh-CN" altLang="en-US" b="0" i="0" dirty="0">
                <a:solidFill>
                  <a:srgbClr val="121212"/>
                </a:solidFill>
                <a:effectLst/>
                <a:latin typeface="宋体" panose="02010600030101010101" pitchFamily="2" charset="-122"/>
                <a:ea typeface="宋体" panose="02010600030101010101" pitchFamily="2" charset="-122"/>
              </a:rPr>
              <a:t>虽然训练过程假设对真实的未来帧有部分了解，但在测试时，模型必须从头开始预测未来帧的完整序列，导致视频预测质量差。</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2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在其他领域有效的常见自回归范式对于机器人应用来说太慢了。</a:t>
            </a:r>
            <a:endParaRPr lang="en-US" altLang="zh-CN" dirty="0">
              <a:latin typeface="宋体" panose="02010600030101010101" pitchFamily="2" charset="-122"/>
              <a:ea typeface="宋体" panose="02010600030101010101" pitchFamily="2" charset="-122"/>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97961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System overview</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79A80005-EB9E-6360-89F3-4A26649337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83" y="1868614"/>
            <a:ext cx="11582524" cy="3120772"/>
          </a:xfrm>
          <a:prstGeom prst="rect">
            <a:avLst/>
          </a:prstGeom>
        </p:spPr>
      </p:pic>
    </p:spTree>
    <p:extLst>
      <p:ext uri="{BB962C8B-B14F-4D97-AF65-F5344CB8AC3E}">
        <p14:creationId xmlns:p14="http://schemas.microsoft.com/office/powerpoint/2010/main" val="277995095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System overview</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E2B03274-E26D-325B-1929-F70919A18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4" y="2033756"/>
            <a:ext cx="11352208" cy="2790487"/>
          </a:xfrm>
          <a:prstGeom prst="rect">
            <a:avLst/>
          </a:prstGeom>
        </p:spPr>
      </p:pic>
    </p:spTree>
    <p:extLst>
      <p:ext uri="{BB962C8B-B14F-4D97-AF65-F5344CB8AC3E}">
        <p14:creationId xmlns:p14="http://schemas.microsoft.com/office/powerpoint/2010/main" val="32469576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Learning Visual Tokens </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48B948B7-09FD-8428-E8A4-89AECBCF5C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021" y="1459512"/>
            <a:ext cx="7464299" cy="2931281"/>
          </a:xfrm>
          <a:prstGeom prst="rect">
            <a:avLst/>
          </a:prstGeom>
        </p:spPr>
      </p:pic>
      <p:sp>
        <p:nvSpPr>
          <p:cNvPr id="9" name="文本框 8">
            <a:extLst>
              <a:ext uri="{FF2B5EF4-FFF2-40B4-BE49-F238E27FC236}">
                <a16:creationId xmlns:a16="http://schemas.microsoft.com/office/drawing/2014/main" id="{8FED263E-0C54-C349-6576-FC83730CAFA1}"/>
              </a:ext>
            </a:extLst>
          </p:cNvPr>
          <p:cNvSpPr txBox="1"/>
          <p:nvPr/>
        </p:nvSpPr>
        <p:spPr>
          <a:xfrm>
            <a:off x="1326169" y="4577356"/>
            <a:ext cx="9539662" cy="1706878"/>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视频包含太多像素，无法直接用作</a:t>
            </a:r>
            <a:r>
              <a:rPr lang="en-US" altLang="zh-CN" b="0" i="0" dirty="0">
                <a:solidFill>
                  <a:srgbClr val="121212"/>
                </a:solidFill>
                <a:effectLst/>
                <a:latin typeface="Constantia" panose="02030602050306030303" pitchFamily="18" charset="0"/>
                <a:ea typeface="宋体" panose="02010600030101010101" pitchFamily="2" charset="-122"/>
              </a:rPr>
              <a:t>Transformer</a:t>
            </a:r>
            <a:r>
              <a:rPr lang="zh-CN" altLang="en-US" b="0" i="0" dirty="0">
                <a:solidFill>
                  <a:srgbClr val="121212"/>
                </a:solidFill>
                <a:effectLst/>
                <a:latin typeface="宋体" panose="02010600030101010101" pitchFamily="2" charset="-122"/>
                <a:ea typeface="宋体" panose="02010600030101010101" pitchFamily="2" charset="-122"/>
              </a:rPr>
              <a:t>架构中的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为了降低维度，我们首先为单个视频帧训练模型，以便我们可以将视频表示为离散</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网格的序列。</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每个视频帧都被单独标记为</a:t>
            </a:r>
            <a:r>
              <a:rPr lang="en-US" altLang="zh-CN" b="0" i="0" dirty="0">
                <a:solidFill>
                  <a:srgbClr val="121212"/>
                </a:solidFill>
                <a:effectLst/>
                <a:latin typeface="宋体" panose="02010600030101010101" pitchFamily="2" charset="-122"/>
                <a:ea typeface="宋体" panose="02010600030101010101" pitchFamily="2" charset="-122"/>
              </a:rPr>
              <a:t>16×16</a:t>
            </a:r>
            <a:r>
              <a:rPr lang="zh-CN" altLang="en-US" b="0" i="0" dirty="0">
                <a:solidFill>
                  <a:srgbClr val="121212"/>
                </a:solidFill>
                <a:effectLst/>
                <a:latin typeface="宋体" panose="02010600030101010101" pitchFamily="2" charset="-122"/>
                <a:ea typeface="宋体" panose="02010600030101010101" pitchFamily="2" charset="-122"/>
              </a:rPr>
              <a:t>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网格，无论它们的原始分辨率如何。</a:t>
            </a:r>
            <a:endParaRPr lang="en-US" altLang="zh-CN" b="0" i="0" dirty="0">
              <a:solidFill>
                <a:srgbClr val="121212"/>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574624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68933C80-98A8-D823-14C2-E87259F73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3230" y="977216"/>
            <a:ext cx="8069410" cy="5428512"/>
          </a:xfrm>
          <a:prstGeom prst="rect">
            <a:avLst/>
          </a:prstGeom>
        </p:spPr>
      </p:pic>
    </p:spTree>
    <p:extLst>
      <p:ext uri="{BB962C8B-B14F-4D97-AF65-F5344CB8AC3E}">
        <p14:creationId xmlns:p14="http://schemas.microsoft.com/office/powerpoint/2010/main" val="37315602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Masked Visual Modeling</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FED263E-0C54-C349-6576-FC83730CAFA1}"/>
                  </a:ext>
                </a:extLst>
              </p:cNvPr>
              <p:cNvSpPr txBox="1"/>
              <p:nvPr/>
            </p:nvSpPr>
            <p:spPr>
              <a:xfrm>
                <a:off x="1117600" y="4339792"/>
                <a:ext cx="9539662" cy="2145074"/>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保持与上下文帧相对应的潜在编码完整，并遮蔽与未来帧相对应的随机数量的</a:t>
                </a:r>
                <a:r>
                  <a:rPr lang="en-US" altLang="zh-CN" b="0" i="0" dirty="0">
                    <a:solidFill>
                      <a:srgbClr val="121212"/>
                    </a:solidFill>
                    <a:effectLst/>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。该网络被训练以预测以未遮蔽潜在编码为条件的遮蔽潜在编码。</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假设可以访问</a:t>
                </a:r>
                <a:r>
                  <a:rPr lang="en-US" altLang="zh-CN" b="0" i="0" dirty="0">
                    <a:solidFill>
                      <a:srgbClr val="121212"/>
                    </a:solidFill>
                    <a:effectLst/>
                    <a:latin typeface="Constantia" panose="02030602050306030303" pitchFamily="18" charset="0"/>
                    <a:ea typeface="宋体" panose="02010600030101010101" pitchFamily="2" charset="-122"/>
                  </a:rPr>
                  <a:t>Tc</a:t>
                </a:r>
                <a:r>
                  <a:rPr lang="zh-CN" altLang="en-US" b="0" i="0" dirty="0">
                    <a:solidFill>
                      <a:srgbClr val="121212"/>
                    </a:solidFill>
                    <a:effectLst/>
                    <a:latin typeface="宋体" panose="02010600030101010101" pitchFamily="2" charset="-122"/>
                    <a:ea typeface="宋体" panose="02010600030101010101" pitchFamily="2" charset="-122"/>
                  </a:rPr>
                  <a:t>时间的输入上下文帧，目标是在测试时间预测</a:t>
                </a:r>
                <a:r>
                  <a:rPr lang="en-US" altLang="zh-CN" dirty="0" err="1">
                    <a:solidFill>
                      <a:srgbClr val="121212"/>
                    </a:solidFill>
                    <a:latin typeface="Constantia" panose="02030602050306030303" pitchFamily="18" charset="0"/>
                    <a:ea typeface="宋体" panose="02010600030101010101" pitchFamily="2" charset="-122"/>
                  </a:rPr>
                  <a:t>Tp</a:t>
                </a:r>
                <a:r>
                  <a:rPr lang="zh-CN" altLang="en-US" b="0" i="0" dirty="0">
                    <a:solidFill>
                      <a:srgbClr val="121212"/>
                    </a:solidFill>
                    <a:effectLst/>
                    <a:latin typeface="宋体" panose="02010600030101010101" pitchFamily="2" charset="-122"/>
                    <a:ea typeface="宋体" panose="02010600030101010101" pitchFamily="2" charset="-122"/>
                  </a:rPr>
                  <a:t>帧。</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首先将整个视频序列量化为潜在编码</a:t>
                </a:r>
                <a:r>
                  <a:rPr lang="zh-CN" altLang="en-US" dirty="0">
                    <a:solidFill>
                      <a:srgbClr val="121212"/>
                    </a:solidFill>
                    <a:latin typeface="Constantia" panose="02030602050306030303" pitchFamily="18" charset="0"/>
                    <a:ea typeface="宋体" panose="02010600030101010101" pitchFamily="2" charset="-122"/>
                  </a:rPr>
                  <a:t> </a:t>
                </a:r>
                <a:r>
                  <a:rPr lang="en-US" altLang="zh-CN" dirty="0">
                    <a:solidFill>
                      <a:srgbClr val="121212"/>
                    </a:solidFill>
                    <a:latin typeface="Constantia" panose="02030602050306030303" pitchFamily="18" charset="0"/>
                    <a:ea typeface="宋体" panose="02010600030101010101" pitchFamily="2" charset="-122"/>
                  </a:rPr>
                  <a:t>Z</a:t>
                </a:r>
                <a:r>
                  <a:rPr lang="en-US" altLang="zh-CN" b="0" i="0" dirty="0">
                    <a:solidFill>
                      <a:srgbClr val="121212"/>
                    </a:solidFill>
                    <a:effectLst/>
                    <a:latin typeface="宋体" panose="02010600030101010101" pitchFamily="2" charset="-122"/>
                    <a:ea typeface="宋体" panose="02010600030101010101" pitchFamily="2" charset="-122"/>
                  </a:rPr>
                  <a:t>∈</a:t>
                </a:r>
                <a14:m>
                  <m:oMath xmlns:m="http://schemas.openxmlformats.org/officeDocument/2006/math">
                    <m:sSup>
                      <m:sSupPr>
                        <m:ctrlPr>
                          <a:rPr lang="en-US" altLang="zh-CN" b="0" i="1" smtClean="0">
                            <a:solidFill>
                              <a:srgbClr val="121212"/>
                            </a:solidFill>
                            <a:effectLst/>
                            <a:latin typeface="Cambria Math" panose="02040503050406030204" pitchFamily="18" charset="0"/>
                          </a:rPr>
                        </m:ctrlPr>
                      </m:sSupPr>
                      <m:e>
                        <m:r>
                          <a:rPr lang="en-US" altLang="zh-CN" b="0" i="1" smtClean="0">
                            <a:solidFill>
                              <a:srgbClr val="121212"/>
                            </a:solidFill>
                            <a:effectLst/>
                            <a:latin typeface="Cambria Math" panose="02040503050406030204" pitchFamily="18" charset="0"/>
                          </a:rPr>
                          <m:t>𝑅</m:t>
                        </m:r>
                      </m:e>
                      <m:sup>
                        <m:r>
                          <a:rPr lang="en-US" altLang="zh-CN" b="0" i="1" smtClean="0">
                            <a:solidFill>
                              <a:srgbClr val="121212"/>
                            </a:solidFill>
                            <a:effectLst/>
                            <a:latin typeface="Cambria Math" panose="02040503050406030204" pitchFamily="18" charset="0"/>
                          </a:rPr>
                          <m:t>𝑇</m:t>
                        </m:r>
                        <m:r>
                          <a:rPr lang="en-US" altLang="zh-CN" b="0" i="1" smtClean="0">
                            <a:solidFill>
                              <a:srgbClr val="121212"/>
                            </a:solidFill>
                            <a:effectLst/>
                            <a:latin typeface="Cambria Math" panose="02040503050406030204" pitchFamily="18" charset="0"/>
                            <a:ea typeface="Cambria Math" panose="02040503050406030204" pitchFamily="18" charset="0"/>
                          </a:rPr>
                          <m:t>×</m:t>
                        </m:r>
                        <m:r>
                          <m:rPr>
                            <m:sty m:val="p"/>
                          </m:rPr>
                          <a:rPr lang="en-US" altLang="zh-CN" i="1">
                            <a:solidFill>
                              <a:srgbClr val="121212"/>
                            </a:solidFill>
                            <a:latin typeface="Cambria Math" panose="02040503050406030204" pitchFamily="18" charset="0"/>
                            <a:ea typeface="Cambria Math" panose="02040503050406030204" pitchFamily="18" charset="0"/>
                          </a:rPr>
                          <m:t>w</m:t>
                        </m:r>
                        <m:r>
                          <a:rPr lang="en-US" altLang="zh-CN" i="1" smtClean="0">
                            <a:solidFill>
                              <a:srgbClr val="121212"/>
                            </a:solidFill>
                            <a:latin typeface="Cambria Math" panose="02040503050406030204" pitchFamily="18" charset="0"/>
                            <a:ea typeface="Cambria Math" panose="02040503050406030204" pitchFamily="18" charset="0"/>
                          </a:rPr>
                          <m:t>×</m:t>
                        </m:r>
                        <m:r>
                          <a:rPr lang="en-US" altLang="zh-CN" b="0" i="1" smtClean="0">
                            <a:solidFill>
                              <a:srgbClr val="121212"/>
                            </a:solidFill>
                            <a:latin typeface="Cambria Math" panose="02040503050406030204" pitchFamily="18" charset="0"/>
                            <a:ea typeface="Cambria Math" panose="02040503050406030204" pitchFamily="18" charset="0"/>
                          </a:rPr>
                          <m:t>h</m:t>
                        </m:r>
                      </m:sup>
                    </m:sSup>
                  </m:oMath>
                </a14:m>
                <a:r>
                  <a:rPr lang="zh-CN" altLang="en-US" b="0" i="0" dirty="0">
                    <a:solidFill>
                      <a:srgbClr val="121212"/>
                    </a:solidFill>
                    <a:effectLst/>
                    <a:latin typeface="宋体" panose="02010600030101010101" pitchFamily="2" charset="-122"/>
                    <a:ea typeface="宋体" panose="02010600030101010101" pitchFamily="2" charset="-122"/>
                  </a:rPr>
                  <a:t>。令</a:t>
                </a:r>
                <a:r>
                  <a:rPr lang="en-US" altLang="zh-CN" dirty="0" err="1">
                    <a:solidFill>
                      <a:srgbClr val="121212"/>
                    </a:solidFill>
                    <a:latin typeface="Constantia" panose="02030602050306030303" pitchFamily="18" charset="0"/>
                    <a:ea typeface="宋体" panose="02010600030101010101" pitchFamily="2" charset="-122"/>
                  </a:rPr>
                  <a:t>Zp</a:t>
                </a:r>
                <a:r>
                  <a:rPr lang="en-US" altLang="zh-CN" b="0" i="0" dirty="0">
                    <a:solidFill>
                      <a:srgbClr val="121212"/>
                    </a:solidFill>
                    <a:effectLst/>
                    <a:latin typeface="宋体" panose="02010600030101010101" pitchFamily="2" charset="-122"/>
                    <a:ea typeface="宋体" panose="02010600030101010101" pitchFamily="2" charset="-122"/>
                  </a:rPr>
                  <a:t>=</a:t>
                </a:r>
                <a14:m>
                  <m:oMath xmlns:m="http://schemas.openxmlformats.org/officeDocument/2006/math">
                    <m:sSubSup>
                      <m:sSubSupPr>
                        <m:ctrlPr>
                          <a:rPr lang="en-US" altLang="zh-CN" b="0" i="1" smtClean="0">
                            <a:solidFill>
                              <a:srgbClr val="121212"/>
                            </a:solidFill>
                            <a:effectLst/>
                            <a:latin typeface="Cambria Math" panose="02040503050406030204" pitchFamily="18" charset="0"/>
                          </a:rPr>
                        </m:ctrlPr>
                      </m:sSubSupPr>
                      <m:e>
                        <m:r>
                          <a:rPr lang="en-US" altLang="zh-CN" i="1">
                            <a:solidFill>
                              <a:srgbClr val="121212"/>
                            </a:solidFill>
                            <a:latin typeface="Cambria Math" panose="02040503050406030204" pitchFamily="18" charset="0"/>
                          </a:rPr>
                          <m:t>[</m:t>
                        </m:r>
                        <m:sSub>
                          <m:sSubPr>
                            <m:ctrlPr>
                              <a:rPr lang="en-US" altLang="zh-CN" i="1">
                                <a:solidFill>
                                  <a:srgbClr val="121212"/>
                                </a:solidFill>
                                <a:latin typeface="Cambria Math" panose="02040503050406030204" pitchFamily="18" charset="0"/>
                              </a:rPr>
                            </m:ctrlPr>
                          </m:sSubPr>
                          <m:e>
                            <m:r>
                              <a:rPr lang="en-US" altLang="zh-CN" i="1">
                                <a:solidFill>
                                  <a:srgbClr val="121212"/>
                                </a:solidFill>
                                <a:latin typeface="Cambria Math" panose="02040503050406030204" pitchFamily="18" charset="0"/>
                              </a:rPr>
                              <m:t>𝑧</m:t>
                            </m:r>
                          </m:e>
                          <m:sub>
                            <m:r>
                              <a:rPr lang="en-US" altLang="zh-CN" i="1">
                                <a:solidFill>
                                  <a:srgbClr val="121212"/>
                                </a:solidFill>
                                <a:latin typeface="Cambria Math" panose="02040503050406030204" pitchFamily="18" charset="0"/>
                              </a:rPr>
                              <m:t>𝑖</m:t>
                            </m:r>
                          </m:sub>
                        </m:sSub>
                        <m:r>
                          <a:rPr lang="en-US" altLang="zh-CN" i="1">
                            <a:solidFill>
                              <a:srgbClr val="121212"/>
                            </a:solidFill>
                            <a:latin typeface="Cambria Math" panose="02040503050406030204" pitchFamily="18" charset="0"/>
                          </a:rPr>
                          <m:t>]</m:t>
                        </m:r>
                      </m:e>
                      <m:sub>
                        <m:r>
                          <a:rPr lang="en-US" altLang="zh-CN" b="0" i="1" smtClean="0">
                            <a:solidFill>
                              <a:srgbClr val="121212"/>
                            </a:solidFill>
                            <a:effectLst/>
                            <a:latin typeface="Cambria Math" panose="02040503050406030204" pitchFamily="18" charset="0"/>
                          </a:rPr>
                          <m:t>𝑖</m:t>
                        </m:r>
                        <m:r>
                          <a:rPr lang="en-US" altLang="zh-CN" b="0" i="1" smtClean="0">
                            <a:solidFill>
                              <a:srgbClr val="121212"/>
                            </a:solidFill>
                            <a:effectLst/>
                            <a:latin typeface="Cambria Math" panose="02040503050406030204" pitchFamily="18" charset="0"/>
                          </a:rPr>
                          <m:t>=1</m:t>
                        </m:r>
                      </m:sub>
                      <m:sup>
                        <m:r>
                          <a:rPr lang="en-US" altLang="zh-CN" b="0" i="1" smtClean="0">
                            <a:solidFill>
                              <a:srgbClr val="121212"/>
                            </a:solidFill>
                            <a:effectLst/>
                            <a:latin typeface="Cambria Math" panose="02040503050406030204" pitchFamily="18" charset="0"/>
                          </a:rPr>
                          <m:t>𝑁</m:t>
                        </m:r>
                      </m:sup>
                    </m:sSubSup>
                  </m:oMath>
                </a14:m>
                <a:r>
                  <a:rPr lang="zh-CN" altLang="en-US" b="0" i="0" dirty="0">
                    <a:solidFill>
                      <a:srgbClr val="121212"/>
                    </a:solidFill>
                    <a:effectLst/>
                    <a:latin typeface="宋体" panose="02010600030101010101" pitchFamily="2" charset="-122"/>
                    <a:ea typeface="宋体" panose="02010600030101010101" pitchFamily="2" charset="-122"/>
                  </a:rPr>
                  <a:t>表示对应于未来视频帧的潜在</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，其中</a:t>
                </a:r>
                <a:r>
                  <a:rPr lang="en-US" altLang="zh-CN" b="0" i="0" dirty="0">
                    <a:solidFill>
                      <a:srgbClr val="121212"/>
                    </a:solidFill>
                    <a:effectLst/>
                    <a:latin typeface="Constantia" panose="02030602050306030303" pitchFamily="18" charset="0"/>
                    <a:ea typeface="宋体" panose="02010600030101010101" pitchFamily="2" charset="-122"/>
                  </a:rPr>
                  <a:t>N</a:t>
                </a:r>
                <a:r>
                  <a:rPr lang="en-US" altLang="zh-CN" b="0" i="0" dirty="0">
                    <a:solidFill>
                      <a:srgbClr val="121212"/>
                    </a:solidFill>
                    <a:effectLst/>
                    <a:latin typeface="宋体" panose="02010600030101010101" pitchFamily="2" charset="-122"/>
                    <a:ea typeface="宋体" panose="02010600030101010101" pitchFamily="2" charset="-122"/>
                  </a:rPr>
                  <a:t>=</a:t>
                </a:r>
                <a:r>
                  <a:rPr lang="en-US" altLang="zh-CN" b="0" i="0" dirty="0" err="1">
                    <a:solidFill>
                      <a:srgbClr val="121212"/>
                    </a:solidFill>
                    <a:effectLst/>
                    <a:latin typeface="Constantia" panose="02030602050306030303" pitchFamily="18" charset="0"/>
                    <a:ea typeface="宋体" panose="02010600030101010101" pitchFamily="2" charset="-122"/>
                  </a:rPr>
                  <a:t>Tp×h×w</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8FED263E-0C54-C349-6576-FC83730CAFA1}"/>
                  </a:ext>
                </a:extLst>
              </p:cNvPr>
              <p:cNvSpPr txBox="1">
                <a:spLocks noRot="1" noChangeAspect="1" noMove="1" noResize="1" noEditPoints="1" noAdjustHandles="1" noChangeArrowheads="1" noChangeShapeType="1" noTextEdit="1"/>
              </p:cNvSpPr>
              <p:nvPr/>
            </p:nvSpPr>
            <p:spPr>
              <a:xfrm>
                <a:off x="1117600" y="4339792"/>
                <a:ext cx="9539662" cy="2145074"/>
              </a:xfrm>
              <a:prstGeom prst="rect">
                <a:avLst/>
              </a:prstGeom>
              <a:blipFill>
                <a:blip r:embed="rId5"/>
                <a:stretch>
                  <a:fillRect l="-383" r="-447" b="-36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CF39D1B-F8BF-D2B9-7B10-77A11169B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720" y="1563803"/>
            <a:ext cx="10979580" cy="2698891"/>
          </a:xfrm>
          <a:prstGeom prst="rect">
            <a:avLst/>
          </a:prstGeom>
        </p:spPr>
      </p:pic>
    </p:spTree>
    <p:extLst>
      <p:ext uri="{BB962C8B-B14F-4D97-AF65-F5344CB8AC3E}">
        <p14:creationId xmlns:p14="http://schemas.microsoft.com/office/powerpoint/2010/main" val="5178112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Masked Visual Modeling</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FED263E-0C54-C349-6576-FC83730CAFA1}"/>
                  </a:ext>
                </a:extLst>
              </p:cNvPr>
              <p:cNvSpPr txBox="1"/>
              <p:nvPr/>
            </p:nvSpPr>
            <p:spPr>
              <a:xfrm>
                <a:off x="1117600" y="4315836"/>
                <a:ext cx="9539662" cy="2108141"/>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使用可变遮蔽率来减少预训练任务和推理之间的差距，从而获得更好的评估结果。</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在训练过程中，对于一个</a:t>
                </a:r>
                <a:r>
                  <a:rPr lang="en-US" altLang="zh-CN" dirty="0">
                    <a:solidFill>
                      <a:srgbClr val="121212"/>
                    </a:solidFill>
                    <a:latin typeface="Constantia" panose="02030602050306030303" pitchFamily="18" charset="0"/>
                    <a:ea typeface="宋体" panose="02010600030101010101" pitchFamily="2" charset="-122"/>
                  </a:rPr>
                  <a:t>batch</a:t>
                </a:r>
                <a:r>
                  <a:rPr lang="zh-CN" altLang="en-US" b="0" i="0" dirty="0">
                    <a:solidFill>
                      <a:srgbClr val="121212"/>
                    </a:solidFill>
                    <a:effectLst/>
                    <a:latin typeface="宋体" panose="02010600030101010101" pitchFamily="2" charset="-122"/>
                    <a:ea typeface="宋体" panose="02010600030101010101" pitchFamily="2" charset="-122"/>
                  </a:rPr>
                  <a:t>中的每个视频，首先选择一个遮蔽率</a:t>
                </a:r>
                <a:r>
                  <a:rPr lang="en-US" altLang="zh-CN" dirty="0">
                    <a:solidFill>
                      <a:srgbClr val="121212"/>
                    </a:solidFill>
                    <a:latin typeface="Constantia" panose="02030602050306030303" pitchFamily="18" charset="0"/>
                    <a:ea typeface="宋体" panose="02010600030101010101" pitchFamily="2" charset="-122"/>
                  </a:rPr>
                  <a:t>r</a:t>
                </a:r>
                <a:r>
                  <a:rPr lang="en-US" altLang="zh-CN" b="0" i="0" dirty="0">
                    <a:solidFill>
                      <a:srgbClr val="121212"/>
                    </a:solidFill>
                    <a:effectLst/>
                    <a:latin typeface="宋体" panose="02010600030101010101" pitchFamily="2" charset="-122"/>
                    <a:ea typeface="宋体" panose="02010600030101010101" pitchFamily="2" charset="-122"/>
                  </a:rPr>
                  <a:t> ∈ [0.5, 1)</a:t>
                </a:r>
                <a:r>
                  <a:rPr lang="zh-CN" altLang="en-US" b="0" i="0" dirty="0">
                    <a:solidFill>
                      <a:srgbClr val="121212"/>
                    </a:solidFill>
                    <a:effectLst/>
                    <a:latin typeface="宋体" panose="02010600030101010101" pitchFamily="2" charset="-122"/>
                    <a:ea typeface="宋体" panose="02010600030101010101" pitchFamily="2" charset="-122"/>
                  </a:rPr>
                  <a:t>，然后随机选择替换</a:t>
                </a:r>
                <a:r>
                  <a:rPr lang="en-US" altLang="zh-CN" b="0" i="0" dirty="0" err="1">
                    <a:solidFill>
                      <a:srgbClr val="121212"/>
                    </a:solidFill>
                    <a:effectLst/>
                    <a:latin typeface="Constantia" panose="02030602050306030303" pitchFamily="18" charset="0"/>
                    <a:ea typeface="宋体" panose="02010600030101010101" pitchFamily="2" charset="-122"/>
                  </a:rPr>
                  <a:t>r·N</a:t>
                </a:r>
                <a:r>
                  <a:rPr lang="zh-CN" altLang="en-US" b="0" i="0" dirty="0">
                    <a:solidFill>
                      <a:srgbClr val="121212"/>
                    </a:solidFill>
                    <a:effectLst/>
                    <a:latin typeface="宋体" panose="02010600030101010101" pitchFamily="2" charset="-122"/>
                    <a:ea typeface="宋体" panose="02010600030101010101" pitchFamily="2" charset="-122"/>
                  </a:rPr>
                  <a:t>下界，</a:t>
                </a:r>
                <a:r>
                  <a:rPr lang="en-US" altLang="zh-CN" dirty="0" err="1">
                    <a:solidFill>
                      <a:srgbClr val="121212"/>
                    </a:solidFill>
                    <a:latin typeface="Constantia" panose="02030602050306030303" pitchFamily="18" charset="0"/>
                    <a:ea typeface="宋体" panose="02010600030101010101" pitchFamily="2" charset="-122"/>
                  </a:rPr>
                  <a:t>Zp</a:t>
                </a:r>
                <a:r>
                  <a:rPr lang="zh-CN" altLang="en-US" b="0" i="0" dirty="0">
                    <a:solidFill>
                      <a:srgbClr val="121212"/>
                    </a:solidFill>
                    <a:effectLst/>
                    <a:latin typeface="宋体" panose="02010600030101010101" pitchFamily="2" charset="-122"/>
                    <a:ea typeface="宋体" panose="02010600030101010101" pitchFamily="2" charset="-122"/>
                  </a:rPr>
                  <a:t>中带有</a:t>
                </a:r>
                <a:r>
                  <a:rPr lang="en-US" altLang="zh-CN" b="0" i="0" dirty="0">
                    <a:solidFill>
                      <a:srgbClr val="121212"/>
                    </a:solidFill>
                    <a:effectLst/>
                    <a:latin typeface="宋体" panose="02010600030101010101" pitchFamily="2" charset="-122"/>
                    <a:ea typeface="宋体" panose="02010600030101010101" pitchFamily="2" charset="-122"/>
                  </a:rPr>
                  <a:t>[</a:t>
                </a:r>
                <a:r>
                  <a:rPr lang="en-US" altLang="zh-CN" dirty="0">
                    <a:solidFill>
                      <a:srgbClr val="121212"/>
                    </a:solidFill>
                    <a:latin typeface="Constantia" panose="02030602050306030303" pitchFamily="18" charset="0"/>
                    <a:ea typeface="宋体" panose="02010600030101010101" pitchFamily="2" charset="-122"/>
                  </a:rPr>
                  <a:t>MASK</a:t>
                </a:r>
                <a:r>
                  <a:rPr lang="en-US" altLang="zh-CN" b="0" i="0" dirty="0">
                    <a:solidFill>
                      <a:srgbClr val="121212"/>
                    </a:solidFill>
                    <a:effectLst/>
                    <a:latin typeface="宋体" panose="02010600030101010101" pitchFamily="2" charset="-122"/>
                    <a:ea typeface="宋体" panose="02010600030101010101" pitchFamily="2" charset="-122"/>
                  </a:rPr>
                  <a:t>]</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预训练的目标是最小化视觉的负对数似然，给定掩码视频作为输入的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dirty="0">
                    <a:solidFill>
                      <a:srgbClr val="121212"/>
                    </a:solidFill>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14:m>
                  <m:oMath xmlns:m="http://schemas.openxmlformats.org/officeDocument/2006/math">
                    <m:sSub>
                      <m:sSubPr>
                        <m:ctrlPr>
                          <a:rPr lang="en-US" altLang="zh-CN" i="1">
                            <a:solidFill>
                              <a:srgbClr val="121212"/>
                            </a:solidFill>
                            <a:latin typeface="Cambria Math" panose="02040503050406030204" pitchFamily="18" charset="0"/>
                            <a:ea typeface="宋体" panose="02010600030101010101" pitchFamily="2" charset="-122"/>
                          </a:rPr>
                        </m:ctrlPr>
                      </m:sSubPr>
                      <m:e>
                        <m:r>
                          <a:rPr lang="en-US" altLang="zh-CN">
                            <a:solidFill>
                              <a:srgbClr val="121212"/>
                            </a:solidFill>
                            <a:latin typeface="Cambria Math" panose="02040503050406030204" pitchFamily="18" charset="0"/>
                            <a:ea typeface="宋体" panose="02010600030101010101" pitchFamily="2" charset="-122"/>
                          </a:rPr>
                          <m:t>𝐿</m:t>
                        </m:r>
                      </m:e>
                      <m:sub>
                        <m:r>
                          <a:rPr lang="en-US" altLang="zh-CN">
                            <a:solidFill>
                              <a:srgbClr val="121212"/>
                            </a:solidFill>
                            <a:latin typeface="Cambria Math" panose="02040503050406030204" pitchFamily="18" charset="0"/>
                            <a:ea typeface="宋体" panose="02010600030101010101" pitchFamily="2" charset="-122"/>
                          </a:rPr>
                          <m:t>𝑀𝑉𝑀</m:t>
                        </m:r>
                      </m:sub>
                    </m:sSub>
                    <m:r>
                      <a:rPr lang="en-US" altLang="zh-CN">
                        <a:solidFill>
                          <a:srgbClr val="121212"/>
                        </a:solidFill>
                        <a:latin typeface="Cambria Math" panose="02040503050406030204" pitchFamily="18" charset="0"/>
                        <a:ea typeface="宋体" panose="02010600030101010101" pitchFamily="2" charset="-122"/>
                      </a:rPr>
                      <m:t>=−</m:t>
                    </m:r>
                    <m:sSub>
                      <m:sSubPr>
                        <m:ctrlPr>
                          <a:rPr lang="en-US" altLang="zh-CN" i="1">
                            <a:solidFill>
                              <a:srgbClr val="121212"/>
                            </a:solidFill>
                            <a:latin typeface="Cambria Math" panose="02040503050406030204" pitchFamily="18" charset="0"/>
                            <a:ea typeface="宋体" panose="02010600030101010101" pitchFamily="2" charset="-122"/>
                          </a:rPr>
                        </m:ctrlPr>
                      </m:sSubPr>
                      <m:e>
                        <m:r>
                          <a:rPr lang="en-US" altLang="zh-CN">
                            <a:solidFill>
                              <a:srgbClr val="121212"/>
                            </a:solidFill>
                            <a:latin typeface="Cambria Math" panose="02040503050406030204" pitchFamily="18" charset="0"/>
                            <a:ea typeface="宋体" panose="02010600030101010101" pitchFamily="2" charset="-122"/>
                          </a:rPr>
                          <m:t>𝐸</m:t>
                        </m:r>
                      </m:e>
                      <m:sub>
                        <m:r>
                          <a:rPr lang="en-US" altLang="zh-CN">
                            <a:solidFill>
                              <a:srgbClr val="121212"/>
                            </a:solidFill>
                            <a:latin typeface="Cambria Math" panose="02040503050406030204" pitchFamily="18" charset="0"/>
                            <a:ea typeface="宋体" panose="02010600030101010101" pitchFamily="2" charset="-122"/>
                          </a:rPr>
                          <m:t>𝑥</m:t>
                        </m:r>
                      </m:sub>
                    </m:sSub>
                    <m:r>
                      <a:rPr lang="en-US" altLang="zh-CN">
                        <a:solidFill>
                          <a:srgbClr val="121212"/>
                        </a:solidFill>
                        <a:latin typeface="Cambria Math" panose="02040503050406030204" pitchFamily="18" charset="0"/>
                        <a:ea typeface="宋体" panose="02010600030101010101" pitchFamily="2" charset="-122"/>
                      </a:rPr>
                      <m:t>∈</m:t>
                    </m:r>
                    <m:r>
                      <a:rPr lang="en-US" altLang="zh-CN">
                        <a:solidFill>
                          <a:srgbClr val="121212"/>
                        </a:solidFill>
                        <a:latin typeface="Cambria Math" panose="02040503050406030204" pitchFamily="18" charset="0"/>
                        <a:ea typeface="宋体" panose="02010600030101010101" pitchFamily="2" charset="-122"/>
                      </a:rPr>
                      <m:t>𝐷</m:t>
                    </m:r>
                    <m:r>
                      <a:rPr lang="en-US" altLang="zh-CN">
                        <a:solidFill>
                          <a:srgbClr val="121212"/>
                        </a:solidFill>
                        <a:latin typeface="Cambria Math" panose="02040503050406030204" pitchFamily="18" charset="0"/>
                        <a:ea typeface="宋体" panose="02010600030101010101" pitchFamily="2" charset="-122"/>
                      </a:rPr>
                      <m:t>[</m:t>
                    </m:r>
                    <m:nary>
                      <m:naryPr>
                        <m:chr m:val="∑"/>
                        <m:supHide m:val="on"/>
                        <m:ctrlPr>
                          <a:rPr lang="en-US" altLang="zh-CN" i="1">
                            <a:solidFill>
                              <a:srgbClr val="121212"/>
                            </a:solidFill>
                            <a:latin typeface="Cambria Math" panose="02040503050406030204" pitchFamily="18" charset="0"/>
                            <a:ea typeface="宋体" panose="02010600030101010101" pitchFamily="2" charset="-122"/>
                          </a:rPr>
                        </m:ctrlPr>
                      </m:naryPr>
                      <m:sub>
                        <m:r>
                          <m:rPr>
                            <m:brk m:alnAt="7"/>
                          </m:rPr>
                          <a:rPr lang="en-US" altLang="zh-CN">
                            <a:solidFill>
                              <a:srgbClr val="121212"/>
                            </a:solidFill>
                            <a:latin typeface="Cambria Math" panose="02040503050406030204" pitchFamily="18" charset="0"/>
                            <a:ea typeface="宋体" panose="02010600030101010101" pitchFamily="2" charset="-122"/>
                          </a:rPr>
                          <m:t>𝑖</m:t>
                        </m:r>
                        <m:r>
                          <a:rPr lang="en-US" altLang="zh-CN">
                            <a:solidFill>
                              <a:srgbClr val="121212"/>
                            </a:solidFill>
                            <a:latin typeface="Cambria Math" panose="02040503050406030204" pitchFamily="18" charset="0"/>
                            <a:ea typeface="宋体" panose="02010600030101010101" pitchFamily="2" charset="-122"/>
                          </a:rPr>
                          <m:t>∈</m:t>
                        </m:r>
                        <m:sSup>
                          <m:sSupPr>
                            <m:ctrlPr>
                              <a:rPr lang="en-US" altLang="zh-CN" i="1">
                                <a:solidFill>
                                  <a:srgbClr val="121212"/>
                                </a:solidFill>
                                <a:latin typeface="Cambria Math" panose="02040503050406030204" pitchFamily="18" charset="0"/>
                                <a:ea typeface="宋体" panose="02010600030101010101" pitchFamily="2" charset="-122"/>
                              </a:rPr>
                            </m:ctrlPr>
                          </m:sSupPr>
                          <m:e>
                            <m:r>
                              <a:rPr lang="en-US" altLang="zh-CN">
                                <a:solidFill>
                                  <a:srgbClr val="121212"/>
                                </a:solidFill>
                                <a:latin typeface="Cambria Math" panose="02040503050406030204" pitchFamily="18" charset="0"/>
                                <a:ea typeface="宋体" panose="02010600030101010101" pitchFamily="2" charset="-122"/>
                              </a:rPr>
                              <m:t>𝑁</m:t>
                            </m:r>
                          </m:e>
                          <m:sup>
                            <m:r>
                              <a:rPr lang="en-US" altLang="zh-CN">
                                <a:solidFill>
                                  <a:srgbClr val="121212"/>
                                </a:solidFill>
                                <a:latin typeface="Cambria Math" panose="02040503050406030204" pitchFamily="18" charset="0"/>
                                <a:ea typeface="宋体" panose="02010600030101010101" pitchFamily="2" charset="-122"/>
                              </a:rPr>
                              <m:t>𝑀</m:t>
                            </m:r>
                          </m:sup>
                        </m:sSup>
                      </m:sub>
                      <m:sup/>
                      <m:e>
                        <m:r>
                          <m:rPr>
                            <m:sty m:val="p"/>
                          </m:rPr>
                          <a:rPr lang="en-US" altLang="zh-CN">
                            <a:solidFill>
                              <a:srgbClr val="121212"/>
                            </a:solidFill>
                            <a:latin typeface="Cambria Math" panose="02040503050406030204" pitchFamily="18" charset="0"/>
                            <a:ea typeface="宋体" panose="02010600030101010101" pitchFamily="2" charset="-122"/>
                          </a:rPr>
                          <m:t>logp</m:t>
                        </m:r>
                        <m:r>
                          <a:rPr lang="en-US" altLang="zh-CN">
                            <a:solidFill>
                              <a:srgbClr val="121212"/>
                            </a:solidFill>
                            <a:latin typeface="Cambria Math" panose="02040503050406030204" pitchFamily="18" charset="0"/>
                            <a:ea typeface="宋体" panose="02010600030101010101" pitchFamily="2" charset="-122"/>
                          </a:rPr>
                          <m:t>⁡(</m:t>
                        </m:r>
                        <m:sSub>
                          <m:sSubPr>
                            <m:ctrlPr>
                              <a:rPr lang="en-US" altLang="zh-CN" i="1">
                                <a:solidFill>
                                  <a:srgbClr val="121212"/>
                                </a:solidFill>
                                <a:latin typeface="Cambria Math" panose="02040503050406030204" pitchFamily="18" charset="0"/>
                                <a:ea typeface="宋体" panose="02010600030101010101" pitchFamily="2" charset="-122"/>
                              </a:rPr>
                            </m:ctrlPr>
                          </m:sSubPr>
                          <m:e>
                            <m:r>
                              <a:rPr lang="en-US" altLang="zh-CN">
                                <a:solidFill>
                                  <a:srgbClr val="121212"/>
                                </a:solidFill>
                                <a:latin typeface="Cambria Math" panose="02040503050406030204" pitchFamily="18" charset="0"/>
                                <a:ea typeface="宋体" panose="02010600030101010101" pitchFamily="2" charset="-122"/>
                              </a:rPr>
                              <m:t>𝑧</m:t>
                            </m:r>
                          </m:e>
                          <m:sub>
                            <m:r>
                              <a:rPr lang="en-US" altLang="zh-CN">
                                <a:solidFill>
                                  <a:srgbClr val="121212"/>
                                </a:solidFill>
                                <a:latin typeface="Cambria Math" panose="02040503050406030204" pitchFamily="18" charset="0"/>
                                <a:ea typeface="宋体" panose="02010600030101010101" pitchFamily="2" charset="-122"/>
                              </a:rPr>
                              <m:t>𝑖</m:t>
                            </m:r>
                          </m:sub>
                        </m:sSub>
                        <m:r>
                          <a:rPr lang="en-US" altLang="zh-CN">
                            <a:solidFill>
                              <a:srgbClr val="121212"/>
                            </a:solidFill>
                            <a:latin typeface="Cambria Math" panose="02040503050406030204" pitchFamily="18" charset="0"/>
                            <a:ea typeface="宋体" panose="02010600030101010101" pitchFamily="2" charset="-122"/>
                          </a:rPr>
                          <m:t>|</m:t>
                        </m:r>
                        <m:sSubSup>
                          <m:sSubSupPr>
                            <m:ctrlPr>
                              <a:rPr lang="en-US" altLang="zh-CN" i="1">
                                <a:solidFill>
                                  <a:srgbClr val="121212"/>
                                </a:solidFill>
                                <a:latin typeface="Cambria Math" panose="02040503050406030204" pitchFamily="18" charset="0"/>
                                <a:ea typeface="宋体" panose="02010600030101010101" pitchFamily="2" charset="-122"/>
                              </a:rPr>
                            </m:ctrlPr>
                          </m:sSubSupPr>
                          <m:e>
                            <m:r>
                              <a:rPr lang="en-US" altLang="zh-CN">
                                <a:solidFill>
                                  <a:srgbClr val="121212"/>
                                </a:solidFill>
                                <a:latin typeface="Cambria Math" panose="02040503050406030204" pitchFamily="18" charset="0"/>
                                <a:ea typeface="宋体" panose="02010600030101010101" pitchFamily="2" charset="-122"/>
                              </a:rPr>
                              <m:t>𝑍</m:t>
                            </m:r>
                          </m:e>
                          <m:sub>
                            <m:r>
                              <a:rPr lang="en-US" altLang="zh-CN">
                                <a:solidFill>
                                  <a:srgbClr val="121212"/>
                                </a:solidFill>
                                <a:latin typeface="Cambria Math" panose="02040503050406030204" pitchFamily="18" charset="0"/>
                                <a:ea typeface="宋体" panose="02010600030101010101" pitchFamily="2" charset="-122"/>
                              </a:rPr>
                              <m:t>𝑝</m:t>
                            </m:r>
                          </m:sub>
                          <m:sup>
                            <m:r>
                              <a:rPr lang="en-US" altLang="zh-CN">
                                <a:solidFill>
                                  <a:srgbClr val="121212"/>
                                </a:solidFill>
                                <a:latin typeface="Cambria Math" panose="02040503050406030204" pitchFamily="18" charset="0"/>
                                <a:ea typeface="宋体" panose="02010600030101010101" pitchFamily="2" charset="-122"/>
                              </a:rPr>
                              <m:t>𝑀</m:t>
                            </m:r>
                          </m:sup>
                        </m:sSubSup>
                        <m:r>
                          <a:rPr lang="en-US" altLang="zh-CN">
                            <a:solidFill>
                              <a:srgbClr val="121212"/>
                            </a:solidFill>
                            <a:latin typeface="Cambria Math" panose="02040503050406030204" pitchFamily="18" charset="0"/>
                            <a:ea typeface="宋体" panose="02010600030101010101" pitchFamily="2" charset="-122"/>
                          </a:rPr>
                          <m:t>,</m:t>
                        </m:r>
                        <m:sSub>
                          <m:sSubPr>
                            <m:ctrlPr>
                              <a:rPr lang="en-US" altLang="zh-CN" i="1">
                                <a:solidFill>
                                  <a:srgbClr val="121212"/>
                                </a:solidFill>
                                <a:latin typeface="Cambria Math" panose="02040503050406030204" pitchFamily="18" charset="0"/>
                                <a:ea typeface="宋体" panose="02010600030101010101" pitchFamily="2" charset="-122"/>
                              </a:rPr>
                            </m:ctrlPr>
                          </m:sSubPr>
                          <m:e>
                            <m:r>
                              <a:rPr lang="en-US" altLang="zh-CN">
                                <a:solidFill>
                                  <a:srgbClr val="121212"/>
                                </a:solidFill>
                                <a:latin typeface="Cambria Math" panose="02040503050406030204" pitchFamily="18" charset="0"/>
                                <a:ea typeface="宋体" panose="02010600030101010101" pitchFamily="2" charset="-122"/>
                              </a:rPr>
                              <m:t>𝑍</m:t>
                            </m:r>
                          </m:e>
                          <m:sub>
                            <m:r>
                              <a:rPr lang="en-US" altLang="zh-CN">
                                <a:solidFill>
                                  <a:srgbClr val="121212"/>
                                </a:solidFill>
                                <a:latin typeface="Cambria Math" panose="02040503050406030204" pitchFamily="18" charset="0"/>
                                <a:ea typeface="宋体" panose="02010600030101010101" pitchFamily="2" charset="-122"/>
                              </a:rPr>
                              <m:t>𝑐</m:t>
                            </m:r>
                          </m:sub>
                        </m:sSub>
                        <m:r>
                          <a:rPr lang="en-US" altLang="zh-CN">
                            <a:solidFill>
                              <a:srgbClr val="121212"/>
                            </a:solidFill>
                            <a:latin typeface="Cambria Math" panose="02040503050406030204" pitchFamily="18" charset="0"/>
                            <a:ea typeface="宋体" panose="02010600030101010101" pitchFamily="2" charset="-122"/>
                          </a:rPr>
                          <m:t>)]</m:t>
                        </m:r>
                      </m:e>
                    </m:nary>
                  </m:oMath>
                </a14:m>
                <a:r>
                  <a:rPr lang="zh-CN" altLang="en-US" b="0" i="0" dirty="0">
                    <a:solidFill>
                      <a:srgbClr val="121212"/>
                    </a:solidFill>
                    <a:effectLst/>
                    <a:latin typeface="宋体" panose="02010600030101010101" pitchFamily="2" charset="-122"/>
                    <a:ea typeface="宋体" panose="02010600030101010101" pitchFamily="2" charset="-122"/>
                  </a:rPr>
                  <a:t>，其中</a:t>
                </a:r>
                <a:r>
                  <a:rPr lang="en-US" altLang="zh-CN" b="0" i="0" dirty="0">
                    <a:solidFill>
                      <a:srgbClr val="121212"/>
                    </a:solidFill>
                    <a:effectLst/>
                    <a:latin typeface="宋体" panose="02010600030101010101" pitchFamily="2" charset="-122"/>
                    <a:ea typeface="宋体" panose="02010600030101010101" pitchFamily="2" charset="-122"/>
                  </a:rPr>
                  <a:t>D</a:t>
                </a:r>
                <a:r>
                  <a:rPr lang="zh-CN" altLang="en-US" b="0" i="0" dirty="0">
                    <a:solidFill>
                      <a:srgbClr val="121212"/>
                    </a:solidFill>
                    <a:effectLst/>
                    <a:latin typeface="宋体" panose="02010600030101010101" pitchFamily="2" charset="-122"/>
                    <a:ea typeface="宋体" panose="02010600030101010101" pitchFamily="2" charset="-122"/>
                  </a:rPr>
                  <a:t>是训练数据集，</a:t>
                </a:r>
                <a14:m>
                  <m:oMath xmlns:m="http://schemas.openxmlformats.org/officeDocument/2006/math">
                    <m:sSup>
                      <m:sSupPr>
                        <m:ctrlPr>
                          <a:rPr lang="en-US" altLang="zh-CN" i="1">
                            <a:solidFill>
                              <a:srgbClr val="121212"/>
                            </a:solidFill>
                            <a:latin typeface="Cambria Math" panose="02040503050406030204" pitchFamily="18" charset="0"/>
                            <a:ea typeface="Cambria Math" panose="02040503050406030204" pitchFamily="18" charset="0"/>
                          </a:rPr>
                        </m:ctrlPr>
                      </m:sSupPr>
                      <m:e>
                        <m:r>
                          <a:rPr lang="en-US" altLang="zh-CN" i="1">
                            <a:solidFill>
                              <a:srgbClr val="121212"/>
                            </a:solidFill>
                            <a:latin typeface="Cambria Math" panose="02040503050406030204" pitchFamily="18" charset="0"/>
                            <a:ea typeface="Cambria Math" panose="02040503050406030204" pitchFamily="18" charset="0"/>
                          </a:rPr>
                          <m:t>𝑁</m:t>
                        </m:r>
                      </m:e>
                      <m:sup>
                        <m:r>
                          <a:rPr lang="en-US" altLang="zh-CN" i="1">
                            <a:solidFill>
                              <a:srgbClr val="121212"/>
                            </a:solidFill>
                            <a:latin typeface="Cambria Math" panose="02040503050406030204" pitchFamily="18" charset="0"/>
                            <a:ea typeface="Cambria Math" panose="02040503050406030204" pitchFamily="18" charset="0"/>
                          </a:rPr>
                          <m:t>𝑀</m:t>
                        </m:r>
                      </m:sup>
                    </m:sSup>
                  </m:oMath>
                </a14:m>
                <a:r>
                  <a:rPr lang="zh-CN" altLang="en-US" b="0" i="0" dirty="0">
                    <a:solidFill>
                      <a:srgbClr val="121212"/>
                    </a:solidFill>
                    <a:effectLst/>
                    <a:latin typeface="宋体" panose="02010600030101010101" pitchFamily="2" charset="-122"/>
                    <a:ea typeface="宋体" panose="02010600030101010101" pitchFamily="2" charset="-122"/>
                  </a:rPr>
                  <a:t>表示随机遮蔽的位置，</a:t>
                </a:r>
                <a14:m>
                  <m:oMath xmlns:m="http://schemas.openxmlformats.org/officeDocument/2006/math">
                    <m:sSubSup>
                      <m:sSubSupPr>
                        <m:ctrlPr>
                          <a:rPr lang="en-US" altLang="zh-CN" i="1">
                            <a:solidFill>
                              <a:srgbClr val="121212"/>
                            </a:solidFill>
                            <a:latin typeface="Cambria Math" panose="02040503050406030204" pitchFamily="18" charset="0"/>
                            <a:ea typeface="宋体" panose="02010600030101010101" pitchFamily="2" charset="-122"/>
                          </a:rPr>
                        </m:ctrlPr>
                      </m:sSubSupPr>
                      <m:e>
                        <m:r>
                          <a:rPr lang="en-US" altLang="zh-CN">
                            <a:solidFill>
                              <a:srgbClr val="121212"/>
                            </a:solidFill>
                            <a:latin typeface="Cambria Math" panose="02040503050406030204" pitchFamily="18" charset="0"/>
                            <a:ea typeface="宋体" panose="02010600030101010101" pitchFamily="2" charset="-122"/>
                          </a:rPr>
                          <m:t>𝑍</m:t>
                        </m:r>
                      </m:e>
                      <m:sub>
                        <m:r>
                          <a:rPr lang="en-US" altLang="zh-CN">
                            <a:solidFill>
                              <a:srgbClr val="121212"/>
                            </a:solidFill>
                            <a:latin typeface="Cambria Math" panose="02040503050406030204" pitchFamily="18" charset="0"/>
                            <a:ea typeface="宋体" panose="02010600030101010101" pitchFamily="2" charset="-122"/>
                          </a:rPr>
                          <m:t>𝑝</m:t>
                        </m:r>
                      </m:sub>
                      <m:sup>
                        <m:r>
                          <a:rPr lang="en-US" altLang="zh-CN">
                            <a:solidFill>
                              <a:srgbClr val="121212"/>
                            </a:solidFill>
                            <a:latin typeface="Cambria Math" panose="02040503050406030204" pitchFamily="18" charset="0"/>
                            <a:ea typeface="宋体" panose="02010600030101010101" pitchFamily="2" charset="-122"/>
                          </a:rPr>
                          <m:t>𝑀</m:t>
                        </m:r>
                      </m:sup>
                    </m:sSubSup>
                    <m:r>
                      <a:rPr lang="en-US" altLang="zh-CN">
                        <a:solidFill>
                          <a:srgbClr val="121212"/>
                        </a:solidFill>
                        <a:latin typeface="Cambria Math" panose="02040503050406030204" pitchFamily="18" charset="0"/>
                        <a:ea typeface="宋体" panose="02010600030101010101" pitchFamily="2" charset="-122"/>
                      </a:rPr>
                      <m:t> </m:t>
                    </m:r>
                  </m:oMath>
                </a14:m>
                <a:r>
                  <a:rPr lang="zh-CN" altLang="en-US" b="0" i="0" dirty="0">
                    <a:solidFill>
                      <a:srgbClr val="121212"/>
                    </a:solidFill>
                    <a:effectLst/>
                    <a:latin typeface="宋体" panose="02010600030101010101" pitchFamily="2" charset="-122"/>
                    <a:ea typeface="宋体" panose="02010600030101010101" pitchFamily="2" charset="-122"/>
                  </a:rPr>
                  <a:t>表示将掩码应用于</a:t>
                </a:r>
                <a:r>
                  <a:rPr lang="en-US" altLang="zh-CN" dirty="0" err="1">
                    <a:solidFill>
                      <a:srgbClr val="121212"/>
                    </a:solidFill>
                    <a:latin typeface="Constantia" panose="02030602050306030303" pitchFamily="18" charset="0"/>
                    <a:ea typeface="宋体" panose="02010600030101010101" pitchFamily="2" charset="-122"/>
                  </a:rPr>
                  <a:t>Zp</a:t>
                </a:r>
                <a:r>
                  <a:rPr lang="zh-CN" altLang="en-US" b="0" i="0" dirty="0">
                    <a:solidFill>
                      <a:srgbClr val="121212"/>
                    </a:solidFill>
                    <a:effectLst/>
                    <a:latin typeface="宋体" panose="02010600030101010101" pitchFamily="2" charset="-122"/>
                    <a:ea typeface="宋体" panose="02010600030101010101" pitchFamily="2" charset="-122"/>
                  </a:rPr>
                  <a:t>的输出，</a:t>
                </a:r>
                <a:r>
                  <a:rPr lang="en-US" altLang="zh-CN" dirty="0" err="1">
                    <a:solidFill>
                      <a:srgbClr val="121212"/>
                    </a:solidFill>
                    <a:latin typeface="Constantia" panose="02030602050306030303" pitchFamily="18" charset="0"/>
                    <a:ea typeface="宋体" panose="02010600030101010101" pitchFamily="2" charset="-122"/>
                  </a:rPr>
                  <a:t>Zc</a:t>
                </a:r>
                <a:r>
                  <a:rPr lang="zh-CN" altLang="en-US" b="0" i="0" dirty="0">
                    <a:solidFill>
                      <a:srgbClr val="121212"/>
                    </a:solidFill>
                    <a:effectLst/>
                    <a:latin typeface="宋体" panose="02010600030101010101" pitchFamily="2" charset="-122"/>
                    <a:ea typeface="宋体" panose="02010600030101010101" pitchFamily="2" charset="-122"/>
                  </a:rPr>
                  <a:t>是对应于上下文帧的潜在</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 所有被遮蔽的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都是根据所有未遮蔽的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来预测的。</a:t>
                </a:r>
                <a:endParaRPr lang="en-US" altLang="zh-CN" b="0" i="0" dirty="0">
                  <a:solidFill>
                    <a:srgbClr val="121212"/>
                  </a:solidFill>
                  <a:effectLst/>
                  <a:latin typeface="宋体" panose="02010600030101010101" pitchFamily="2" charset="-122"/>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8FED263E-0C54-C349-6576-FC83730CAFA1}"/>
                  </a:ext>
                </a:extLst>
              </p:cNvPr>
              <p:cNvSpPr txBox="1">
                <a:spLocks noRot="1" noChangeAspect="1" noMove="1" noResize="1" noEditPoints="1" noAdjustHandles="1" noChangeArrowheads="1" noChangeShapeType="1" noTextEdit="1"/>
              </p:cNvSpPr>
              <p:nvPr/>
            </p:nvSpPr>
            <p:spPr>
              <a:xfrm>
                <a:off x="1117600" y="4315836"/>
                <a:ext cx="9539662" cy="2108141"/>
              </a:xfrm>
              <a:prstGeom prst="rect">
                <a:avLst/>
              </a:prstGeom>
              <a:blipFill>
                <a:blip r:embed="rId5"/>
                <a:stretch>
                  <a:fillRect l="-383" t="-1734" b="-289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CF39D1B-F8BF-D2B9-7B10-77A11169B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120" y="1567320"/>
            <a:ext cx="10779760" cy="2649773"/>
          </a:xfrm>
          <a:prstGeom prst="rect">
            <a:avLst/>
          </a:prstGeom>
        </p:spPr>
      </p:pic>
    </p:spTree>
    <p:extLst>
      <p:ext uri="{BB962C8B-B14F-4D97-AF65-F5344CB8AC3E}">
        <p14:creationId xmlns:p14="http://schemas.microsoft.com/office/powerpoint/2010/main" val="15623345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Bidirectional Window Transformer</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FED263E-0C54-C349-6576-FC83730CAFA1}"/>
                  </a:ext>
                </a:extLst>
              </p:cNvPr>
              <p:cNvSpPr txBox="1"/>
              <p:nvPr/>
            </p:nvSpPr>
            <p:spPr>
              <a:xfrm>
                <a:off x="742731" y="4388608"/>
                <a:ext cx="11226800" cy="1821140"/>
              </a:xfrm>
              <a:prstGeom prst="rect">
                <a:avLst/>
              </a:prstGeom>
              <a:noFill/>
            </p:spPr>
            <p:txBody>
              <a:bodyPr wrap="square">
                <a:spAutoFit/>
              </a:bodyPr>
              <a:lstStyle/>
              <a:p>
                <a:pPr marL="285750" indent="-285750" algn="l">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完全由全局自注意力模块组成的</a:t>
                </a:r>
                <a:r>
                  <a:rPr lang="en-US" altLang="zh-CN" b="0" i="0" dirty="0">
                    <a:solidFill>
                      <a:srgbClr val="121212"/>
                    </a:solidFill>
                    <a:effectLst/>
                    <a:latin typeface="Constantia" panose="02030602050306030303" pitchFamily="18" charset="0"/>
                    <a:ea typeface="宋体" panose="02010600030101010101" pitchFamily="2" charset="-122"/>
                  </a:rPr>
                  <a:t>Transformer</a:t>
                </a:r>
                <a:r>
                  <a:rPr lang="zh-CN" altLang="en-US" b="0" i="0" dirty="0">
                    <a:solidFill>
                      <a:srgbClr val="121212"/>
                    </a:solidFill>
                    <a:effectLst/>
                    <a:latin typeface="宋体" panose="02010600030101010101" pitchFamily="2" charset="-122"/>
                    <a:ea typeface="宋体" panose="02010600030101010101" pitchFamily="2" charset="-122"/>
                  </a:rPr>
                  <a:t>模型会产生大量的计算和内存成本，尤其是对于视频任务。</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为了实现更有效的建模，</a:t>
                </a:r>
                <a:r>
                  <a:rPr lang="zh-CN" altLang="en-US" dirty="0">
                    <a:solidFill>
                      <a:srgbClr val="121212"/>
                    </a:solidFill>
                    <a:latin typeface="宋体" panose="02010600030101010101" pitchFamily="2" charset="-122"/>
                    <a:ea typeface="宋体" panose="02010600030101010101" pitchFamily="2" charset="-122"/>
                  </a:rPr>
                  <a:t>文章</a:t>
                </a:r>
                <a:r>
                  <a:rPr lang="zh-CN" altLang="en-US" b="0" i="0" dirty="0">
                    <a:solidFill>
                      <a:srgbClr val="121212"/>
                    </a:solidFill>
                    <a:effectLst/>
                    <a:latin typeface="宋体" panose="02010600030101010101" pitchFamily="2" charset="-122"/>
                    <a:ea typeface="宋体" panose="02010600030101010101" pitchFamily="2" charset="-122"/>
                  </a:rPr>
                  <a:t>在窗口中计算自注意力，基于两种类型的非重叠配置：</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空间窗口：注意力仅限于大小为</a:t>
                </a:r>
                <a:r>
                  <a:rPr lang="en-US" altLang="zh-CN" b="0" i="0" dirty="0">
                    <a:solidFill>
                      <a:srgbClr val="121212"/>
                    </a:solidFill>
                    <a:effectLst/>
                    <a:latin typeface="宋体" panose="02010600030101010101" pitchFamily="2" charset="-122"/>
                    <a:ea typeface="宋体" panose="02010600030101010101" pitchFamily="2" charset="-122"/>
                  </a:rPr>
                  <a:t>1×</a:t>
                </a:r>
                <a:r>
                  <a:rPr lang="en-US" altLang="zh-CN" dirty="0">
                    <a:solidFill>
                      <a:srgbClr val="121212"/>
                    </a:solidFill>
                    <a:latin typeface="Constantia" panose="02030602050306030303" pitchFamily="18" charset="0"/>
                    <a:ea typeface="宋体" panose="02010600030101010101" pitchFamily="2" charset="-122"/>
                  </a:rPr>
                  <a:t>h</a:t>
                </a:r>
                <a:r>
                  <a:rPr lang="en-US" altLang="zh-CN" b="0" i="0" dirty="0">
                    <a:solidFill>
                      <a:srgbClr val="121212"/>
                    </a:solidFill>
                    <a:effectLst/>
                    <a:latin typeface="宋体" panose="02010600030101010101" pitchFamily="2" charset="-122"/>
                    <a:ea typeface="宋体" panose="02010600030101010101" pitchFamily="2" charset="-122"/>
                  </a:rPr>
                  <a:t>×</a:t>
                </a:r>
                <a:r>
                  <a:rPr lang="en-US" altLang="zh-CN" dirty="0">
                    <a:solidFill>
                      <a:srgbClr val="121212"/>
                    </a:solidFill>
                    <a:latin typeface="Constantia" panose="02030602050306030303" pitchFamily="18" charset="0"/>
                    <a:ea typeface="宋体" panose="02010600030101010101" pitchFamily="2" charset="-122"/>
                  </a:rPr>
                  <a:t>w</a:t>
                </a:r>
                <a:r>
                  <a:rPr lang="zh-CN" altLang="en-US" b="0" i="0" dirty="0">
                    <a:solidFill>
                      <a:srgbClr val="121212"/>
                    </a:solidFill>
                    <a:effectLst/>
                    <a:latin typeface="宋体" panose="02010600030101010101" pitchFamily="2" charset="-122"/>
                    <a:ea typeface="宋体" panose="02010600030101010101" pitchFamily="2" charset="-122"/>
                  </a:rPr>
                  <a:t>的子帧内的所有</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 </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时空窗口：注意力被限制在大小为</a:t>
                </a:r>
                <a:r>
                  <a:rPr lang="en-US" altLang="zh-CN" dirty="0">
                    <a:solidFill>
                      <a:srgbClr val="121212"/>
                    </a:solidFill>
                    <a:latin typeface="Constantia" panose="02030602050306030303" pitchFamily="18" charset="0"/>
                    <a:ea typeface="宋体" panose="02010600030101010101" pitchFamily="2" charset="-122"/>
                  </a:rPr>
                  <a:t>T</a:t>
                </a:r>
                <a:r>
                  <a:rPr lang="en-US" altLang="zh-CN" b="0" i="0" dirty="0">
                    <a:solidFill>
                      <a:srgbClr val="121212"/>
                    </a:solidFill>
                    <a:effectLst/>
                    <a:latin typeface="宋体" panose="02010600030101010101" pitchFamily="2" charset="-122"/>
                    <a:ea typeface="宋体" panose="02010600030101010101" pitchFamily="2" charset="-122"/>
                  </a:rPr>
                  <a:t>×</a:t>
                </a:r>
                <a14:m>
                  <m:oMath xmlns:m="http://schemas.openxmlformats.org/officeDocument/2006/math">
                    <m:sSup>
                      <m:sSupPr>
                        <m:ctrlPr>
                          <a:rPr lang="en-US" altLang="zh-CN" b="0" i="1" smtClean="0">
                            <a:solidFill>
                              <a:srgbClr val="121212"/>
                            </a:solidFill>
                            <a:effectLst/>
                            <a:latin typeface="Cambria Math" panose="02040503050406030204" pitchFamily="18" charset="0"/>
                            <a:ea typeface="宋体" panose="02010600030101010101" pitchFamily="2" charset="-122"/>
                          </a:rPr>
                        </m:ctrlPr>
                      </m:sSupPr>
                      <m:e>
                        <m:r>
                          <a:rPr lang="en-US" altLang="zh-CN" b="0" i="1" smtClean="0">
                            <a:solidFill>
                              <a:srgbClr val="121212"/>
                            </a:solidFill>
                            <a:effectLst/>
                            <a:latin typeface="Cambria Math" panose="02040503050406030204" pitchFamily="18" charset="0"/>
                            <a:ea typeface="宋体" panose="02010600030101010101" pitchFamily="2" charset="-122"/>
                          </a:rPr>
                          <m:t>h</m:t>
                        </m:r>
                      </m:e>
                      <m:sup>
                        <m:r>
                          <a:rPr lang="en-US" altLang="zh-CN" b="0" i="1" smtClean="0">
                            <a:solidFill>
                              <a:srgbClr val="121212"/>
                            </a:solidFill>
                            <a:effectLst/>
                            <a:latin typeface="Cambria Math" panose="02040503050406030204" pitchFamily="18" charset="0"/>
                            <a:ea typeface="宋体" panose="02010600030101010101" pitchFamily="2" charset="-122"/>
                          </a:rPr>
                          <m:t>`</m:t>
                        </m:r>
                      </m:sup>
                    </m:sSup>
                  </m:oMath>
                </a14:m>
                <a:r>
                  <a:rPr lang="en-US" altLang="zh-CN" b="0" i="0" dirty="0">
                    <a:solidFill>
                      <a:srgbClr val="121212"/>
                    </a:solidFill>
                    <a:effectLst/>
                    <a:latin typeface="宋体" panose="02010600030101010101" pitchFamily="2" charset="-122"/>
                    <a:ea typeface="宋体" panose="02010600030101010101" pitchFamily="2" charset="-122"/>
                  </a:rPr>
                  <a:t>×</a:t>
                </a:r>
                <a:r>
                  <a:rPr lang="en-US" altLang="zh-CN" dirty="0">
                    <a:solidFill>
                      <a:srgbClr val="121212"/>
                    </a:solidFill>
                    <a:ea typeface="宋体" panose="02010600030101010101" pitchFamily="2" charset="-122"/>
                  </a:rPr>
                  <a:t> </a:t>
                </a:r>
                <a14:m>
                  <m:oMath xmlns:m="http://schemas.openxmlformats.org/officeDocument/2006/math">
                    <m:sSup>
                      <m:sSupPr>
                        <m:ctrlPr>
                          <a:rPr lang="en-US" altLang="zh-CN" i="1">
                            <a:solidFill>
                              <a:srgbClr val="121212"/>
                            </a:solidFill>
                            <a:latin typeface="Cambria Math" panose="02040503050406030204" pitchFamily="18" charset="0"/>
                            <a:ea typeface="宋体" panose="02010600030101010101" pitchFamily="2" charset="-122"/>
                          </a:rPr>
                        </m:ctrlPr>
                      </m:sSupPr>
                      <m:e>
                        <m:r>
                          <a:rPr lang="en-US" altLang="zh-CN" b="0" i="1" smtClean="0">
                            <a:solidFill>
                              <a:srgbClr val="121212"/>
                            </a:solidFill>
                            <a:latin typeface="Cambria Math" panose="02040503050406030204" pitchFamily="18" charset="0"/>
                            <a:ea typeface="宋体" panose="02010600030101010101" pitchFamily="2" charset="-122"/>
                          </a:rPr>
                          <m:t>𝑤</m:t>
                        </m:r>
                      </m:e>
                      <m:sup>
                        <m:r>
                          <a:rPr lang="en-US" altLang="zh-CN" i="1">
                            <a:solidFill>
                              <a:srgbClr val="121212"/>
                            </a:solidFill>
                            <a:latin typeface="Cambria Math" panose="02040503050406030204" pitchFamily="18" charset="0"/>
                            <a:ea typeface="宋体" panose="02010600030101010101" pitchFamily="2" charset="-122"/>
                          </a:rPr>
                          <m:t>`</m:t>
                        </m:r>
                      </m:sup>
                    </m:sSup>
                    <m:r>
                      <a:rPr lang="en-US" altLang="zh-CN" i="1">
                        <a:solidFill>
                          <a:srgbClr val="121212"/>
                        </a:solidFill>
                        <a:latin typeface="Cambria Math" panose="02040503050406030204" pitchFamily="18" charset="0"/>
                        <a:ea typeface="宋体" panose="02010600030101010101" pitchFamily="2" charset="-122"/>
                      </a:rPr>
                      <m:t> </m:t>
                    </m:r>
                  </m:oMath>
                </a14:m>
                <a:r>
                  <a:rPr lang="zh-CN" altLang="en-US" b="0" i="0" dirty="0">
                    <a:solidFill>
                      <a:srgbClr val="121212"/>
                    </a:solidFill>
                    <a:effectLst/>
                    <a:latin typeface="宋体" panose="02010600030101010101" pitchFamily="2" charset="-122"/>
                    <a:ea typeface="宋体" panose="02010600030101010101" pitchFamily="2" charset="-122"/>
                  </a:rPr>
                  <a:t>的</a:t>
                </a:r>
                <a:r>
                  <a:rPr lang="en-US" altLang="zh-CN" b="0" i="0" dirty="0">
                    <a:solidFill>
                      <a:srgbClr val="121212"/>
                    </a:solidFill>
                    <a:effectLst/>
                    <a:latin typeface="宋体" panose="02010600030101010101" pitchFamily="2" charset="-122"/>
                    <a:ea typeface="宋体" panose="02010600030101010101" pitchFamily="2" charset="-122"/>
                  </a:rPr>
                  <a:t>3</a:t>
                </a:r>
                <a:r>
                  <a:rPr lang="en-US" altLang="zh-CN" dirty="0">
                    <a:solidFill>
                      <a:srgbClr val="121212"/>
                    </a:solidFill>
                    <a:latin typeface="Constantia" panose="02030602050306030303" pitchFamily="18" charset="0"/>
                    <a:ea typeface="宋体" panose="02010600030101010101" pitchFamily="2" charset="-122"/>
                  </a:rPr>
                  <a:t>D</a:t>
                </a:r>
                <a:r>
                  <a:rPr lang="zh-CN" altLang="en-US" b="0" i="0" dirty="0">
                    <a:solidFill>
                      <a:srgbClr val="121212"/>
                    </a:solidFill>
                    <a:effectLst/>
                    <a:latin typeface="宋体" panose="02010600030101010101" pitchFamily="2" charset="-122"/>
                    <a:ea typeface="宋体" panose="02010600030101010101" pitchFamily="2" charset="-122"/>
                  </a:rPr>
                  <a:t>窗口内。</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顺序堆叠两种类型的窗口配置，重复 </a:t>
                </a:r>
                <a:r>
                  <a:rPr lang="en-US" altLang="zh-CN" b="0" i="0" dirty="0">
                    <a:solidFill>
                      <a:srgbClr val="121212"/>
                    </a:solidFill>
                    <a:effectLst/>
                    <a:latin typeface="宋体" panose="02010600030101010101" pitchFamily="2" charset="-122"/>
                    <a:ea typeface="宋体" panose="02010600030101010101" pitchFamily="2" charset="-122"/>
                  </a:rPr>
                  <a:t>L </a:t>
                </a:r>
                <a:r>
                  <a:rPr lang="zh-CN" altLang="en-US" b="0" i="0" dirty="0">
                    <a:solidFill>
                      <a:srgbClr val="121212"/>
                    </a:solidFill>
                    <a:effectLst/>
                    <a:latin typeface="宋体" panose="02010600030101010101" pitchFamily="2" charset="-122"/>
                    <a:ea typeface="宋体" panose="02010600030101010101" pitchFamily="2" charset="-122"/>
                  </a:rPr>
                  <a:t>次的单个块中获得局部和全局交互。</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测试发现小窗口大小为 </a:t>
                </a:r>
                <a14:m>
                  <m:oMath xmlns:m="http://schemas.openxmlformats.org/officeDocument/2006/math">
                    <m:sSup>
                      <m:sSupPr>
                        <m:ctrlPr>
                          <a:rPr lang="en-US" altLang="zh-CN" b="0" i="1" smtClean="0">
                            <a:solidFill>
                              <a:srgbClr val="121212"/>
                            </a:solidFill>
                            <a:effectLst/>
                            <a:latin typeface="Cambria Math" panose="02040503050406030204" pitchFamily="18" charset="0"/>
                            <a:ea typeface="宋体" panose="02010600030101010101" pitchFamily="2" charset="-122"/>
                          </a:rPr>
                        </m:ctrlPr>
                      </m:sSupPr>
                      <m:e>
                        <m:r>
                          <a:rPr lang="en-US" altLang="zh-CN" b="0" i="1" smtClean="0">
                            <a:solidFill>
                              <a:srgbClr val="121212"/>
                            </a:solidFill>
                            <a:effectLst/>
                            <a:latin typeface="Cambria Math" panose="02040503050406030204" pitchFamily="18" charset="0"/>
                            <a:ea typeface="宋体" panose="02010600030101010101" pitchFamily="2" charset="-122"/>
                          </a:rPr>
                          <m:t>h</m:t>
                        </m:r>
                      </m:e>
                      <m:sup>
                        <m:r>
                          <a:rPr lang="en-US" altLang="zh-CN" b="0" i="1" smtClean="0">
                            <a:solidFill>
                              <a:srgbClr val="121212"/>
                            </a:solidFill>
                            <a:effectLst/>
                            <a:latin typeface="Cambria Math" panose="02040503050406030204" pitchFamily="18" charset="0"/>
                            <a:ea typeface="宋体" panose="02010600030101010101" pitchFamily="2" charset="-122"/>
                          </a:rPr>
                          <m:t>`</m:t>
                        </m:r>
                      </m:sup>
                    </m:sSup>
                    <m:r>
                      <a:rPr lang="en-US" altLang="zh-CN" b="0" i="0" smtClean="0">
                        <a:solidFill>
                          <a:srgbClr val="121212"/>
                        </a:solidFill>
                        <a:effectLst/>
                        <a:latin typeface="Cambria Math" panose="02040503050406030204" pitchFamily="18" charset="0"/>
                        <a:ea typeface="宋体" panose="02010600030101010101" pitchFamily="2" charset="-122"/>
                      </a:rPr>
                      <m:t>=</m:t>
                    </m:r>
                  </m:oMath>
                </a14:m>
                <a:r>
                  <a:rPr lang="en-US" altLang="zh-CN" dirty="0">
                    <a:solidFill>
                      <a:srgbClr val="121212"/>
                    </a:solidFill>
                    <a:ea typeface="宋体" panose="02010600030101010101" pitchFamily="2" charset="-122"/>
                  </a:rPr>
                  <a:t> </a:t>
                </a:r>
                <a14:m>
                  <m:oMath xmlns:m="http://schemas.openxmlformats.org/officeDocument/2006/math">
                    <m:sSup>
                      <m:sSupPr>
                        <m:ctrlPr>
                          <a:rPr lang="en-US" altLang="zh-CN" i="1">
                            <a:solidFill>
                              <a:srgbClr val="121212"/>
                            </a:solidFill>
                            <a:latin typeface="Cambria Math" panose="02040503050406030204" pitchFamily="18" charset="0"/>
                            <a:ea typeface="宋体" panose="02010600030101010101" pitchFamily="2" charset="-122"/>
                          </a:rPr>
                        </m:ctrlPr>
                      </m:sSupPr>
                      <m:e>
                        <m:r>
                          <a:rPr lang="en-US" altLang="zh-CN">
                            <a:solidFill>
                              <a:srgbClr val="121212"/>
                            </a:solidFill>
                            <a:latin typeface="Cambria Math" panose="02040503050406030204" pitchFamily="18" charset="0"/>
                            <a:ea typeface="宋体" panose="02010600030101010101" pitchFamily="2" charset="-122"/>
                          </a:rPr>
                          <m:t>𝑤</m:t>
                        </m:r>
                      </m:e>
                      <m:sup>
                        <m:r>
                          <a:rPr lang="en-US" altLang="zh-CN">
                            <a:solidFill>
                              <a:srgbClr val="121212"/>
                            </a:solidFill>
                            <a:latin typeface="Cambria Math" panose="02040503050406030204" pitchFamily="18" charset="0"/>
                            <a:ea typeface="宋体" panose="02010600030101010101" pitchFamily="2" charset="-122"/>
                          </a:rPr>
                          <m:t>`</m:t>
                        </m:r>
                      </m:sup>
                    </m:sSup>
                    <m:r>
                      <a:rPr lang="en-US" altLang="zh-CN">
                        <a:solidFill>
                          <a:srgbClr val="121212"/>
                        </a:solidFill>
                        <a:latin typeface="Cambria Math" panose="02040503050406030204" pitchFamily="18" charset="0"/>
                        <a:ea typeface="宋体" panose="02010600030101010101" pitchFamily="2" charset="-122"/>
                      </a:rPr>
                      <m:t> </m:t>
                    </m:r>
                  </m:oMath>
                </a14:m>
                <a:r>
                  <a:rPr lang="en-US" altLang="zh-CN" b="0" i="0" dirty="0">
                    <a:solidFill>
                      <a:srgbClr val="121212"/>
                    </a:solidFill>
                    <a:effectLst/>
                    <a:latin typeface="宋体" panose="02010600030101010101" pitchFamily="2" charset="-122"/>
                    <a:ea typeface="宋体" panose="02010600030101010101" pitchFamily="2" charset="-122"/>
                  </a:rPr>
                  <a:t>=4</a:t>
                </a:r>
                <a:r>
                  <a:rPr lang="zh-CN" altLang="en-US" b="0" i="0" dirty="0">
                    <a:solidFill>
                      <a:srgbClr val="121212"/>
                    </a:solidFill>
                    <a:effectLst/>
                    <a:latin typeface="宋体" panose="02010600030101010101" pitchFamily="2" charset="-122"/>
                    <a:ea typeface="宋体" panose="02010600030101010101" pitchFamily="2" charset="-122"/>
                  </a:rPr>
                  <a:t>足以学习良好的视频预测模型，同时显著降低内存需求。</a:t>
                </a:r>
                <a:endParaRPr lang="en-US" altLang="zh-CN" b="0" i="0" dirty="0">
                  <a:solidFill>
                    <a:srgbClr val="121212"/>
                  </a:solidFill>
                  <a:effectLst/>
                  <a:latin typeface="宋体" panose="02010600030101010101" pitchFamily="2" charset="-122"/>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8FED263E-0C54-C349-6576-FC83730CAFA1}"/>
                  </a:ext>
                </a:extLst>
              </p:cNvPr>
              <p:cNvSpPr txBox="1">
                <a:spLocks noRot="1" noChangeAspect="1" noMove="1" noResize="1" noEditPoints="1" noAdjustHandles="1" noChangeArrowheads="1" noChangeShapeType="1" noTextEdit="1"/>
              </p:cNvSpPr>
              <p:nvPr/>
            </p:nvSpPr>
            <p:spPr>
              <a:xfrm>
                <a:off x="742731" y="4388608"/>
                <a:ext cx="11226800" cy="1821140"/>
              </a:xfrm>
              <a:prstGeom prst="rect">
                <a:avLst/>
              </a:prstGeom>
              <a:blipFill>
                <a:blip r:embed="rId5"/>
                <a:stretch>
                  <a:fillRect l="-380" t="-3010" b="-66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2F4AE1C-270E-499B-D7DA-703773969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907" y="1454006"/>
            <a:ext cx="9935950" cy="2677122"/>
          </a:xfrm>
          <a:prstGeom prst="rect">
            <a:avLst/>
          </a:prstGeom>
        </p:spPr>
      </p:pic>
    </p:spTree>
    <p:extLst>
      <p:ext uri="{BB962C8B-B14F-4D97-AF65-F5344CB8AC3E}">
        <p14:creationId xmlns:p14="http://schemas.microsoft.com/office/powerpoint/2010/main" val="8206746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Iterative Decoding</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8FED263E-0C54-C349-6576-FC83730CAFA1}"/>
              </a:ext>
            </a:extLst>
          </p:cNvPr>
          <p:cNvSpPr txBox="1"/>
          <p:nvPr/>
        </p:nvSpPr>
        <p:spPr>
          <a:xfrm>
            <a:off x="896203" y="3981579"/>
            <a:ext cx="10704393" cy="252037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在推理过程中自回归解码</a:t>
            </a:r>
            <a:r>
              <a:rPr lang="en-US" altLang="zh-CN" b="0" i="0" dirty="0">
                <a:solidFill>
                  <a:srgbClr val="121212"/>
                </a:solidFill>
                <a:effectLst/>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非常耗时，因为该过程与</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的数量呈线性关系，而且这可能非常大。</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例如，对于</a:t>
            </a:r>
            <a:r>
              <a:rPr lang="en-US" altLang="zh-CN" b="0" i="0" dirty="0">
                <a:solidFill>
                  <a:srgbClr val="121212"/>
                </a:solidFill>
                <a:effectLst/>
                <a:latin typeface="宋体" panose="02010600030101010101" pitchFamily="2" charset="-122"/>
                <a:ea typeface="宋体" panose="02010600030101010101" pitchFamily="2" charset="-122"/>
              </a:rPr>
              <a:t>16</a:t>
            </a:r>
            <a:r>
              <a:rPr lang="zh-CN" altLang="en-US" b="0" i="0" dirty="0">
                <a:solidFill>
                  <a:srgbClr val="121212"/>
                </a:solidFill>
                <a:effectLst/>
                <a:latin typeface="宋体" panose="02010600030101010101" pitchFamily="2" charset="-122"/>
                <a:ea typeface="宋体" panose="02010600030101010101" pitchFamily="2" charset="-122"/>
              </a:rPr>
              <a:t>帧和每帧</a:t>
            </a:r>
            <a:r>
              <a:rPr lang="en-US" altLang="zh-CN" b="0" i="0" dirty="0">
                <a:solidFill>
                  <a:srgbClr val="121212"/>
                </a:solidFill>
                <a:effectLst/>
                <a:latin typeface="宋体" panose="02010600030101010101" pitchFamily="2" charset="-122"/>
                <a:ea typeface="宋体" panose="02010600030101010101" pitchFamily="2" charset="-122"/>
              </a:rPr>
              <a:t>256</a:t>
            </a:r>
            <a:r>
              <a:rPr lang="zh-CN" altLang="en-US" b="0" i="0" dirty="0">
                <a:solidFill>
                  <a:srgbClr val="121212"/>
                </a:solidFill>
                <a:effectLst/>
                <a:latin typeface="宋体" panose="02010600030101010101" pitchFamily="2" charset="-122"/>
                <a:ea typeface="宋体" panose="02010600030101010101" pitchFamily="2" charset="-122"/>
              </a:rPr>
              <a:t>个</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的视频来说为</a:t>
            </a:r>
            <a:r>
              <a:rPr lang="en-US" altLang="zh-CN" b="0" i="0" dirty="0">
                <a:solidFill>
                  <a:srgbClr val="121212"/>
                </a:solidFill>
                <a:effectLst/>
                <a:latin typeface="宋体" panose="02010600030101010101" pitchFamily="2" charset="-122"/>
                <a:ea typeface="宋体" panose="02010600030101010101" pitchFamily="2" charset="-122"/>
              </a:rPr>
              <a:t>4096</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视频预测训练任务允许通过一种迭代非自回归解码方案来预测</a:t>
            </a:r>
            <a:r>
              <a:rPr lang="zh-CN" altLang="en-US" dirty="0">
                <a:solidFill>
                  <a:srgbClr val="121212"/>
                </a:solidFill>
                <a:latin typeface="Constantia" panose="02030602050306030303" pitchFamily="18" charset="0"/>
                <a:ea typeface="宋体" panose="02010600030101010101" pitchFamily="2" charset="-122"/>
              </a:rPr>
              <a:t>未来</a:t>
            </a:r>
            <a:r>
              <a:rPr lang="zh-CN" altLang="en-US" b="0" i="0" dirty="0">
                <a:solidFill>
                  <a:srgbClr val="121212"/>
                </a:solidFill>
                <a:effectLst/>
                <a:latin typeface="宋体" panose="02010600030101010101" pitchFamily="2" charset="-122"/>
                <a:ea typeface="宋体" panose="02010600030101010101" pitchFamily="2" charset="-122"/>
              </a:rPr>
              <a:t>的视频帧：在</a:t>
            </a:r>
            <a:r>
              <a:rPr lang="en-US" altLang="zh-CN" dirty="0">
                <a:solidFill>
                  <a:srgbClr val="121212"/>
                </a:solidFill>
                <a:latin typeface="Constantia" panose="02030602050306030303" pitchFamily="18" charset="0"/>
                <a:ea typeface="宋体" panose="02010600030101010101" pitchFamily="2" charset="-122"/>
              </a:rPr>
              <a:t>T</a:t>
            </a:r>
            <a:r>
              <a:rPr lang="zh-CN" altLang="en-US" b="0" i="0" dirty="0">
                <a:solidFill>
                  <a:srgbClr val="121212"/>
                </a:solidFill>
                <a:effectLst/>
                <a:latin typeface="宋体" panose="02010600030101010101" pitchFamily="2" charset="-122"/>
                <a:ea typeface="宋体" panose="02010600030101010101" pitchFamily="2" charset="-122"/>
              </a:rPr>
              <a:t>步，其中</a:t>
            </a:r>
            <a:r>
              <a:rPr lang="en-US" altLang="zh-CN" dirty="0">
                <a:solidFill>
                  <a:srgbClr val="121212"/>
                </a:solidFill>
                <a:latin typeface="Constantia" panose="02030602050306030303" pitchFamily="18" charset="0"/>
                <a:ea typeface="宋体" panose="02010600030101010101" pitchFamily="2" charset="-122"/>
              </a:rPr>
              <a:t>T </a:t>
            </a:r>
            <a:r>
              <a:rPr lang="en-US" altLang="zh-CN" b="0" i="0" dirty="0">
                <a:solidFill>
                  <a:srgbClr val="121212"/>
                </a:solidFill>
                <a:effectLst/>
                <a:latin typeface="宋体" panose="02010600030101010101" pitchFamily="2" charset="-122"/>
                <a:ea typeface="宋体" panose="02010600030101010101" pitchFamily="2" charset="-122"/>
              </a:rPr>
              <a:t>&lt;&lt;</a:t>
            </a:r>
            <a:r>
              <a:rPr lang="en-US" altLang="zh-CN" dirty="0">
                <a:solidFill>
                  <a:srgbClr val="121212"/>
                </a:solidFill>
                <a:latin typeface="Constantia" panose="02030602050306030303" pitchFamily="18" charset="0"/>
                <a:ea typeface="宋体" panose="02010600030101010101" pitchFamily="2" charset="-122"/>
              </a:rPr>
              <a:t>N</a:t>
            </a:r>
            <a:r>
              <a:rPr lang="zh-CN" altLang="en-US" b="0" i="0" dirty="0">
                <a:solidFill>
                  <a:srgbClr val="121212"/>
                </a:solidFill>
                <a:effectLst/>
                <a:latin typeface="宋体" panose="02010600030101010101" pitchFamily="2" charset="-122"/>
                <a:ea typeface="宋体" panose="02010600030101010101" pitchFamily="2" charset="-122"/>
              </a:rPr>
              <a:t>，</a:t>
            </a:r>
            <a:r>
              <a:rPr lang="en-US" altLang="zh-CN" dirty="0">
                <a:solidFill>
                  <a:srgbClr val="121212"/>
                </a:solidFill>
                <a:latin typeface="Constantia" panose="02030602050306030303" pitchFamily="18" charset="0"/>
                <a:ea typeface="宋体" panose="02010600030101010101" pitchFamily="2" charset="-122"/>
              </a:rPr>
              <a:t>N</a:t>
            </a:r>
            <a:r>
              <a:rPr lang="zh-CN" altLang="en-US" b="0" i="0" dirty="0">
                <a:solidFill>
                  <a:srgbClr val="121212"/>
                </a:solidFill>
                <a:effectLst/>
                <a:latin typeface="宋体" panose="02010600030101010101" pitchFamily="2" charset="-122"/>
                <a:ea typeface="宋体" panose="02010600030101010101" pitchFamily="2" charset="-122"/>
              </a:rPr>
              <a:t>为要预测的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数。</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设</a:t>
            </a:r>
            <a:r>
              <a:rPr lang="en-US" altLang="zh-CN" dirty="0">
                <a:solidFill>
                  <a:srgbClr val="121212"/>
                </a:solidFill>
                <a:latin typeface="Constantia" panose="02030602050306030303" pitchFamily="18" charset="0"/>
                <a:ea typeface="宋体" panose="02010600030101010101" pitchFamily="2" charset="-122"/>
              </a:rPr>
              <a:t>γ(t)</a:t>
            </a:r>
            <a:r>
              <a:rPr lang="zh-CN" altLang="en-US" b="0" i="0" dirty="0">
                <a:solidFill>
                  <a:srgbClr val="121212"/>
                </a:solidFill>
                <a:effectLst/>
                <a:latin typeface="宋体" panose="02010600030101010101" pitchFamily="2" charset="-122"/>
                <a:ea typeface="宋体" panose="02010600030101010101" pitchFamily="2" charset="-122"/>
              </a:rPr>
              <a:t>，其中</a:t>
            </a:r>
            <a:r>
              <a:rPr lang="en-US" altLang="zh-CN" dirty="0">
                <a:solidFill>
                  <a:srgbClr val="121212"/>
                </a:solidFill>
                <a:latin typeface="Constantia" panose="02030602050306030303" pitchFamily="18" charset="0"/>
                <a:ea typeface="宋体" panose="02010600030101010101" pitchFamily="2" charset="-122"/>
              </a:rPr>
              <a:t>t</a:t>
            </a:r>
            <a:r>
              <a:rPr lang="en-US" altLang="zh-CN" b="0" i="0" dirty="0">
                <a:solidFill>
                  <a:srgbClr val="121212"/>
                </a:solidFill>
                <a:effectLst/>
                <a:latin typeface="宋体" panose="02010600030101010101" pitchFamily="2" charset="-122"/>
                <a:ea typeface="宋体" panose="02010600030101010101" pitchFamily="2" charset="-122"/>
              </a:rPr>
              <a:t>∈{0</a:t>
            </a:r>
            <a:r>
              <a:rPr lang="en-US" altLang="zh-CN" dirty="0">
                <a:solidFill>
                  <a:srgbClr val="121212"/>
                </a:solidFill>
                <a:latin typeface="宋体" panose="02010600030101010101" pitchFamily="2" charset="-122"/>
                <a:ea typeface="宋体" panose="02010600030101010101" pitchFamily="2" charset="-122"/>
              </a:rPr>
              <a:t>/</a:t>
            </a:r>
            <a:r>
              <a:rPr lang="en-US" altLang="zh-CN" dirty="0">
                <a:solidFill>
                  <a:srgbClr val="121212"/>
                </a:solidFill>
                <a:latin typeface="Constantia" panose="02030602050306030303" pitchFamily="18" charset="0"/>
                <a:ea typeface="宋体" panose="02010600030101010101" pitchFamily="2" charset="-122"/>
              </a:rPr>
              <a:t>T</a:t>
            </a:r>
            <a:r>
              <a:rPr lang="en-US" altLang="zh-CN" dirty="0">
                <a:solidFill>
                  <a:srgbClr val="121212"/>
                </a:solidFill>
                <a:latin typeface="宋体" panose="02010600030101010101" pitchFamily="2" charset="-122"/>
                <a:ea typeface="宋体" panose="02010600030101010101" pitchFamily="2" charset="-122"/>
              </a:rPr>
              <a:t> ,1/</a:t>
            </a:r>
            <a:r>
              <a:rPr lang="en-US" altLang="zh-CN" dirty="0">
                <a:solidFill>
                  <a:srgbClr val="121212"/>
                </a:solidFill>
                <a:latin typeface="Constantia" panose="02030602050306030303" pitchFamily="18" charset="0"/>
                <a:ea typeface="宋体" panose="02010600030101010101" pitchFamily="2" charset="-122"/>
              </a:rPr>
              <a:t>T</a:t>
            </a:r>
            <a:r>
              <a:rPr lang="en-US" altLang="zh-CN" dirty="0">
                <a:solidFill>
                  <a:srgbClr val="121212"/>
                </a:solidFill>
                <a:latin typeface="宋体" panose="02010600030101010101" pitchFamily="2" charset="-122"/>
                <a:ea typeface="宋体" panose="02010600030101010101" pitchFamily="2" charset="-122"/>
              </a:rPr>
              <a:t> ,...,(</a:t>
            </a:r>
            <a:r>
              <a:rPr lang="en-US" altLang="zh-CN" dirty="0">
                <a:solidFill>
                  <a:srgbClr val="121212"/>
                </a:solidFill>
                <a:latin typeface="Constantia" panose="02030602050306030303" pitchFamily="18" charset="0"/>
                <a:ea typeface="宋体" panose="02010600030101010101" pitchFamily="2" charset="-122"/>
              </a:rPr>
              <a:t>T</a:t>
            </a:r>
            <a:r>
              <a:rPr lang="en-US" altLang="zh-CN" dirty="0">
                <a:solidFill>
                  <a:srgbClr val="121212"/>
                </a:solidFill>
                <a:latin typeface="宋体" panose="02010600030101010101" pitchFamily="2" charset="-122"/>
                <a:ea typeface="宋体" panose="02010600030101010101" pitchFamily="2" charset="-122"/>
              </a:rPr>
              <a:t>−1)/</a:t>
            </a:r>
            <a:r>
              <a:rPr lang="en-US" altLang="zh-CN" dirty="0">
                <a:solidFill>
                  <a:srgbClr val="121212"/>
                </a:solidFill>
                <a:latin typeface="Constantia" panose="02030602050306030303" pitchFamily="18" charset="0"/>
                <a:ea typeface="宋体" panose="02010600030101010101" pitchFamily="2" charset="-122"/>
              </a:rPr>
              <a:t>T</a:t>
            </a:r>
            <a:r>
              <a:rPr lang="en-US" altLang="zh-CN" b="0" i="0" dirty="0">
                <a:solidFill>
                  <a:srgbClr val="121212"/>
                </a:solidFill>
                <a:effectLst/>
                <a:latin typeface="宋体" panose="02010600030101010101" pitchFamily="2" charset="-122"/>
                <a:ea typeface="宋体" panose="02010600030101010101" pitchFamily="2" charset="-122"/>
              </a:rPr>
              <a:t>},</a:t>
            </a:r>
            <a:r>
              <a:rPr lang="zh-CN" altLang="en-US" b="0" i="0" dirty="0">
                <a:solidFill>
                  <a:srgbClr val="121212"/>
                </a:solidFill>
                <a:effectLst/>
                <a:latin typeface="宋体" panose="02010600030101010101" pitchFamily="2" charset="-122"/>
                <a:ea typeface="宋体" panose="02010600030101010101" pitchFamily="2" charset="-122"/>
              </a:rPr>
              <a:t>是一个掩码调度函数，它计算</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的掩码比例作为解码步骤的函数。</a:t>
            </a:r>
            <a:endParaRPr lang="en-US" altLang="zh-CN" b="0" i="0" dirty="0">
              <a:solidFill>
                <a:srgbClr val="121212"/>
              </a:solidFill>
              <a:effectLst/>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B7918C50-1AED-5F59-8179-7F4D0A78C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907" y="1520588"/>
            <a:ext cx="9731096" cy="2392001"/>
          </a:xfrm>
          <a:prstGeom prst="rect">
            <a:avLst/>
          </a:prstGeom>
        </p:spPr>
      </p:pic>
    </p:spTree>
    <p:extLst>
      <p:ext uri="{BB962C8B-B14F-4D97-AF65-F5344CB8AC3E}">
        <p14:creationId xmlns:p14="http://schemas.microsoft.com/office/powerpoint/2010/main" val="2698222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59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Iterative Decoding</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8FED263E-0C54-C349-6576-FC83730CAFA1}"/>
              </a:ext>
            </a:extLst>
          </p:cNvPr>
          <p:cNvSpPr txBox="1"/>
          <p:nvPr/>
        </p:nvSpPr>
        <p:spPr>
          <a:xfrm>
            <a:off x="1605860" y="3982747"/>
            <a:ext cx="9066100" cy="2537874"/>
          </a:xfrm>
          <a:prstGeom prst="rect">
            <a:avLst/>
          </a:prstGeom>
          <a:noFill/>
        </p:spPr>
        <p:txBody>
          <a:bodyPr wrap="square">
            <a:spAutoFit/>
          </a:bodyPr>
          <a:lstStyle/>
          <a:p>
            <a:pPr marL="285750" indent="-285750" algn="l">
              <a:lnSpc>
                <a:spcPct val="150000"/>
              </a:lnSpc>
              <a:buFont typeface="Wingdings" panose="05000000000000000000" pitchFamily="2" charset="2"/>
              <a:buChar char="l"/>
            </a:pPr>
            <a:r>
              <a:rPr lang="en-US" altLang="zh-CN" b="0" i="0" dirty="0">
                <a:solidFill>
                  <a:srgbClr val="121212"/>
                </a:solidFill>
                <a:effectLst/>
                <a:latin typeface="Constantia" panose="02030602050306030303" pitchFamily="18" charset="0"/>
                <a:ea typeface="宋体" panose="02010600030101010101" pitchFamily="2" charset="-122"/>
              </a:rPr>
              <a:t>γ(t)</a:t>
            </a:r>
            <a:r>
              <a:rPr lang="zh-CN" altLang="en-US" b="0" i="0" dirty="0">
                <a:solidFill>
                  <a:srgbClr val="121212"/>
                </a:solidFill>
                <a:effectLst/>
                <a:latin typeface="宋体" panose="02010600030101010101" pitchFamily="2" charset="-122"/>
                <a:ea typeface="宋体" panose="02010600030101010101" pitchFamily="2" charset="-122"/>
              </a:rPr>
              <a:t>相对于</a:t>
            </a:r>
            <a:r>
              <a:rPr lang="en-US" altLang="zh-CN" dirty="0">
                <a:solidFill>
                  <a:srgbClr val="121212"/>
                </a:solidFill>
                <a:latin typeface="Constantia" panose="02030602050306030303" pitchFamily="18" charset="0"/>
                <a:ea typeface="宋体" panose="02010600030101010101" pitchFamily="2" charset="-122"/>
              </a:rPr>
              <a:t>t</a:t>
            </a:r>
            <a:r>
              <a:rPr lang="zh-CN" altLang="en-US" b="0" i="0" dirty="0">
                <a:solidFill>
                  <a:srgbClr val="121212"/>
                </a:solidFill>
                <a:effectLst/>
                <a:latin typeface="宋体" panose="02010600030101010101" pitchFamily="2" charset="-122"/>
                <a:ea typeface="宋体" panose="02010600030101010101" pitchFamily="2" charset="-122"/>
              </a:rPr>
              <a:t>单调递减，并且</a:t>
            </a:r>
            <a:r>
              <a:rPr lang="en-US" altLang="zh-CN" dirty="0">
                <a:solidFill>
                  <a:srgbClr val="121212"/>
                </a:solidFill>
                <a:latin typeface="Constantia" panose="02030602050306030303" pitchFamily="18" charset="0"/>
                <a:ea typeface="宋体" panose="02010600030101010101" pitchFamily="2" charset="-122"/>
              </a:rPr>
              <a:t>γ</a:t>
            </a:r>
            <a:r>
              <a:rPr lang="en-US" altLang="zh-CN" b="0" i="0" dirty="0">
                <a:solidFill>
                  <a:srgbClr val="121212"/>
                </a:solidFill>
                <a:effectLst/>
                <a:latin typeface="宋体" panose="02010600030101010101" pitchFamily="2" charset="-122"/>
                <a:ea typeface="宋体" panose="02010600030101010101" pitchFamily="2" charset="-122"/>
              </a:rPr>
              <a:t>(0)→1</a:t>
            </a:r>
            <a:r>
              <a:rPr lang="zh-CN" altLang="en-US" b="0" i="0" dirty="0">
                <a:solidFill>
                  <a:srgbClr val="121212"/>
                </a:solidFill>
                <a:effectLst/>
                <a:latin typeface="宋体" panose="02010600030101010101" pitchFamily="2" charset="-122"/>
                <a:ea typeface="宋体" panose="02010600030101010101" pitchFamily="2" charset="-122"/>
              </a:rPr>
              <a:t>和</a:t>
            </a:r>
            <a:r>
              <a:rPr lang="en-US" altLang="zh-CN" dirty="0">
                <a:solidFill>
                  <a:srgbClr val="121212"/>
                </a:solidFill>
                <a:latin typeface="Constantia" panose="02030602050306030303" pitchFamily="18" charset="0"/>
                <a:ea typeface="宋体" panose="02010600030101010101" pitchFamily="2" charset="-122"/>
              </a:rPr>
              <a:t>γ</a:t>
            </a:r>
            <a:r>
              <a:rPr lang="en-US" altLang="zh-CN" b="0" i="0" dirty="0">
                <a:solidFill>
                  <a:srgbClr val="121212"/>
                </a:solidFill>
                <a:effectLst/>
                <a:latin typeface="宋体" panose="02010600030101010101" pitchFamily="2" charset="-122"/>
                <a:ea typeface="宋体" panose="02010600030101010101" pitchFamily="2" charset="-122"/>
              </a:rPr>
              <a:t>(1)→0</a:t>
            </a:r>
            <a:r>
              <a:rPr lang="zh-CN" altLang="en-US" b="0" i="0" dirty="0">
                <a:solidFill>
                  <a:srgbClr val="121212"/>
                </a:solidFill>
                <a:effectLst/>
                <a:latin typeface="宋体" panose="02010600030101010101" pitchFamily="2" charset="-122"/>
                <a:ea typeface="宋体" panose="02010600030101010101" pitchFamily="2" charset="-122"/>
              </a:rPr>
              <a:t>以确保方法收敛。</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在</a:t>
            </a:r>
            <a:r>
              <a:rPr lang="en-US" altLang="zh-CN" dirty="0">
                <a:solidFill>
                  <a:srgbClr val="121212"/>
                </a:solidFill>
                <a:latin typeface="Constantia" panose="02030602050306030303" pitchFamily="18" charset="0"/>
                <a:ea typeface="宋体" panose="02010600030101010101" pitchFamily="2" charset="-122"/>
              </a:rPr>
              <a:t>t</a:t>
            </a:r>
            <a:r>
              <a:rPr lang="en-US" altLang="zh-CN" b="0" i="0" dirty="0">
                <a:solidFill>
                  <a:srgbClr val="121212"/>
                </a:solidFill>
                <a:effectLst/>
                <a:latin typeface="宋体" panose="02010600030101010101" pitchFamily="2" charset="-122"/>
                <a:ea typeface="宋体" panose="02010600030101010101" pitchFamily="2" charset="-122"/>
              </a:rPr>
              <a:t>=0</a:t>
            </a:r>
            <a:r>
              <a:rPr lang="zh-CN" altLang="en-US" b="0" i="0" dirty="0">
                <a:solidFill>
                  <a:srgbClr val="121212"/>
                </a:solidFill>
                <a:effectLst/>
                <a:latin typeface="宋体" panose="02010600030101010101" pitchFamily="2" charset="-122"/>
                <a:ea typeface="宋体" panose="02010600030101010101" pitchFamily="2" charset="-122"/>
              </a:rPr>
              <a:t>时，从</a:t>
            </a:r>
            <a:r>
              <a:rPr lang="en-US" altLang="zh-CN" dirty="0">
                <a:solidFill>
                  <a:srgbClr val="121212"/>
                </a:solidFill>
                <a:latin typeface="Constantia" panose="02030602050306030303" pitchFamily="18" charset="0"/>
                <a:ea typeface="宋体" panose="02010600030101010101" pitchFamily="2" charset="-122"/>
              </a:rPr>
              <a:t>Z=[</a:t>
            </a:r>
            <a:r>
              <a:rPr lang="en-US" altLang="zh-CN" dirty="0" err="1">
                <a:solidFill>
                  <a:srgbClr val="121212"/>
                </a:solidFill>
                <a:latin typeface="Constantia" panose="02030602050306030303" pitchFamily="18" charset="0"/>
                <a:ea typeface="宋体" panose="02010600030101010101" pitchFamily="2" charset="-122"/>
              </a:rPr>
              <a:t>Zc,Zp</a:t>
            </a:r>
            <a:r>
              <a:rPr lang="en-US" altLang="zh-CN" dirty="0">
                <a:solidFill>
                  <a:srgbClr val="121212"/>
                </a:solidFill>
                <a:latin typeface="Constantia" panose="02030602050306030303" pitchFamily="18" charset="0"/>
                <a:ea typeface="宋体" panose="02010600030101010101" pitchFamily="2" charset="-122"/>
              </a:rPr>
              <a:t>] </a:t>
            </a:r>
            <a:r>
              <a:rPr lang="zh-CN" altLang="en-US" b="0" i="0" dirty="0">
                <a:solidFill>
                  <a:srgbClr val="121212"/>
                </a:solidFill>
                <a:effectLst/>
                <a:latin typeface="宋体" panose="02010600030101010101" pitchFamily="2" charset="-122"/>
                <a:ea typeface="宋体" panose="02010600030101010101" pitchFamily="2" charset="-122"/>
              </a:rPr>
              <a:t>开始，其中</a:t>
            </a:r>
            <a:r>
              <a:rPr lang="en-US" altLang="zh-CN" dirty="0" err="1">
                <a:solidFill>
                  <a:srgbClr val="121212"/>
                </a:solidFill>
                <a:latin typeface="Constantia" panose="02030602050306030303" pitchFamily="18" charset="0"/>
                <a:ea typeface="宋体" panose="02010600030101010101" pitchFamily="2" charset="-122"/>
              </a:rPr>
              <a:t>Zp</a:t>
            </a:r>
            <a:r>
              <a:rPr lang="zh-CN" altLang="en-US" b="0" i="0" dirty="0">
                <a:solidFill>
                  <a:srgbClr val="121212"/>
                </a:solidFill>
                <a:effectLst/>
                <a:latin typeface="宋体" panose="02010600030101010101" pitchFamily="2" charset="-122"/>
                <a:ea typeface="宋体" panose="02010600030101010101" pitchFamily="2" charset="-122"/>
              </a:rPr>
              <a:t>中的所有</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都是</a:t>
            </a:r>
            <a:r>
              <a:rPr lang="en-US" altLang="zh-CN" dirty="0">
                <a:solidFill>
                  <a:srgbClr val="121212"/>
                </a:solidFill>
                <a:latin typeface="Constantia" panose="02030602050306030303" pitchFamily="18" charset="0"/>
                <a:ea typeface="宋体" panose="02010600030101010101" pitchFamily="2" charset="-122"/>
              </a:rPr>
              <a:t>[MASK]tokens</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在每次解码迭代中，以所有先前预测的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为条件来预测所有</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对于下一次迭代，我们遮蔽</a:t>
            </a:r>
            <a:r>
              <a:rPr lang="en-US" altLang="zh-CN" dirty="0">
                <a:solidFill>
                  <a:srgbClr val="121212"/>
                </a:solidFill>
                <a:latin typeface="Constantia" panose="02030602050306030303" pitchFamily="18" charset="0"/>
                <a:ea typeface="宋体" panose="02010600030101010101" pitchFamily="2" charset="-122"/>
              </a:rPr>
              <a:t>n=γ(t/T)N</a:t>
            </a:r>
            <a:r>
              <a:rPr lang="zh-CN" altLang="en-US" b="0" i="0" dirty="0">
                <a:solidFill>
                  <a:srgbClr val="121212"/>
                </a:solidFill>
                <a:effectLst/>
                <a:latin typeface="宋体" panose="02010600030101010101" pitchFamily="2" charset="-122"/>
                <a:ea typeface="宋体" panose="02010600030101010101" pitchFamily="2" charset="-122"/>
              </a:rPr>
              <a:t>的上界通过保留所有先前预测的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和当前解码步骤中最自信的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b="0" i="0" dirty="0">
                <a:solidFill>
                  <a:srgbClr val="121212"/>
                </a:solidFill>
                <a:effectLst/>
                <a:latin typeface="宋体" panose="02010600030101010101" pitchFamily="2" charset="-122"/>
                <a:ea typeface="宋体" panose="02010600030101010101" pitchFamily="2" charset="-122"/>
              </a:rPr>
              <a:t>预测。</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gn="l">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使用</a:t>
            </a:r>
            <a:r>
              <a:rPr lang="en-US" altLang="zh-CN" dirty="0" err="1">
                <a:solidFill>
                  <a:srgbClr val="121212"/>
                </a:solidFill>
                <a:latin typeface="Constantia" panose="02030602050306030303" pitchFamily="18" charset="0"/>
                <a:ea typeface="宋体" panose="02010600030101010101" pitchFamily="2" charset="-122"/>
              </a:rPr>
              <a:t>softmax</a:t>
            </a:r>
            <a:r>
              <a:rPr lang="zh-CN" altLang="en-US" b="0" i="0" dirty="0">
                <a:solidFill>
                  <a:srgbClr val="121212"/>
                </a:solidFill>
                <a:effectLst/>
                <a:latin typeface="宋体" panose="02010600030101010101" pitchFamily="2" charset="-122"/>
                <a:ea typeface="宋体" panose="02010600030101010101" pitchFamily="2" charset="-122"/>
              </a:rPr>
              <a:t>概率作为我们的置信度度量。</a:t>
            </a:r>
            <a:endParaRPr lang="en-US" altLang="zh-CN" b="0" i="0" dirty="0">
              <a:solidFill>
                <a:srgbClr val="121212"/>
              </a:solidFill>
              <a:effectLst/>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B7918C50-1AED-5F59-8179-7F4D0A78C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345" y="1530127"/>
            <a:ext cx="9893656" cy="2431960"/>
          </a:xfrm>
          <a:prstGeom prst="rect">
            <a:avLst/>
          </a:prstGeom>
        </p:spPr>
      </p:pic>
    </p:spTree>
    <p:extLst>
      <p:ext uri="{BB962C8B-B14F-4D97-AF65-F5344CB8AC3E}">
        <p14:creationId xmlns:p14="http://schemas.microsoft.com/office/powerpoint/2010/main" val="534430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System overview</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48268265-9608-1812-30CD-A12C20216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721" y="1329587"/>
            <a:ext cx="9357357" cy="4806814"/>
          </a:xfrm>
          <a:prstGeom prst="rect">
            <a:avLst/>
          </a:prstGeom>
        </p:spPr>
      </p:pic>
    </p:spTree>
    <p:extLst>
      <p:ext uri="{BB962C8B-B14F-4D97-AF65-F5344CB8AC3E}">
        <p14:creationId xmlns:p14="http://schemas.microsoft.com/office/powerpoint/2010/main" val="3072149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A3547606-7761-4B0D-C8DE-11B7601A86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387" y="1862137"/>
            <a:ext cx="10563225" cy="3133725"/>
          </a:xfrm>
          <a:prstGeom prst="rect">
            <a:avLst/>
          </a:prstGeom>
        </p:spPr>
      </p:pic>
    </p:spTree>
    <p:extLst>
      <p:ext uri="{BB962C8B-B14F-4D97-AF65-F5344CB8AC3E}">
        <p14:creationId xmlns:p14="http://schemas.microsoft.com/office/powerpoint/2010/main" val="29293195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Experimental results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06E40BB5-420C-9EC5-21C5-F142CED88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200" y="1414262"/>
            <a:ext cx="10007600" cy="4928327"/>
          </a:xfrm>
          <a:prstGeom prst="rect">
            <a:avLst/>
          </a:prstGeom>
        </p:spPr>
      </p:pic>
    </p:spTree>
    <p:extLst>
      <p:ext uri="{BB962C8B-B14F-4D97-AF65-F5344CB8AC3E}">
        <p14:creationId xmlns:p14="http://schemas.microsoft.com/office/powerpoint/2010/main" val="11611769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88304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Comparison with Prior Work</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 name="图片 2">
            <a:extLst>
              <a:ext uri="{FF2B5EF4-FFF2-40B4-BE49-F238E27FC236}">
                <a16:creationId xmlns:a16="http://schemas.microsoft.com/office/drawing/2014/main" id="{514220FA-5551-EB53-CA69-27A6B0503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907" y="1489759"/>
            <a:ext cx="9864493" cy="3189048"/>
          </a:xfrm>
          <a:prstGeom prst="rect">
            <a:avLst/>
          </a:prstGeom>
        </p:spPr>
      </p:pic>
      <p:sp>
        <p:nvSpPr>
          <p:cNvPr id="4" name="文本框 3">
            <a:extLst>
              <a:ext uri="{FF2B5EF4-FFF2-40B4-BE49-F238E27FC236}">
                <a16:creationId xmlns:a16="http://schemas.microsoft.com/office/drawing/2014/main" id="{A0A8DEAF-91C4-1BA5-11B5-D622F41CF82C}"/>
              </a:ext>
            </a:extLst>
          </p:cNvPr>
          <p:cNvSpPr txBox="1"/>
          <p:nvPr/>
        </p:nvSpPr>
        <p:spPr>
          <a:xfrm>
            <a:off x="1626485" y="4805887"/>
            <a:ext cx="8716690" cy="1291379"/>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b="0" i="0" dirty="0">
                <a:solidFill>
                  <a:srgbClr val="333333"/>
                </a:solidFill>
                <a:effectLst/>
                <a:latin typeface="Constantia" panose="02030602050306030303" pitchFamily="18" charset="0"/>
                <a:ea typeface="宋体" panose="02010600030101010101" pitchFamily="2" charset="-122"/>
              </a:rPr>
              <a:t>FVD</a:t>
            </a:r>
            <a:r>
              <a:rPr lang="zh-CN" altLang="en-US" b="0" i="0" dirty="0">
                <a:solidFill>
                  <a:srgbClr val="333333"/>
                </a:solidFill>
                <a:effectLst/>
                <a:latin typeface="宋体" panose="02010600030101010101" pitchFamily="2" charset="-122"/>
                <a:ea typeface="宋体" panose="02010600030101010101" pitchFamily="2" charset="-122"/>
              </a:rPr>
              <a:t>计算结果越小说明相似度越高。</a:t>
            </a:r>
            <a:endParaRPr lang="en-US" altLang="zh-CN" b="0" i="0" dirty="0">
              <a:solidFill>
                <a:srgbClr val="333333"/>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solidFill>
                  <a:srgbClr val="333333"/>
                </a:solidFill>
                <a:latin typeface="Constantia" panose="02030602050306030303" pitchFamily="18" charset="0"/>
                <a:ea typeface="宋体" panose="02010600030101010101" pitchFamily="2" charset="-122"/>
              </a:rPr>
              <a:t>PSNR</a:t>
            </a:r>
            <a:r>
              <a:rPr lang="zh-CN" altLang="en-US" dirty="0">
                <a:solidFill>
                  <a:srgbClr val="333333"/>
                </a:solidFill>
                <a:latin typeface="宋体" panose="02010600030101010101" pitchFamily="2" charset="-122"/>
                <a:ea typeface="宋体" panose="02010600030101010101" pitchFamily="2" charset="-122"/>
              </a:rPr>
              <a:t>越高表明重建质量越高。</a:t>
            </a:r>
            <a:endParaRPr lang="en-US" altLang="zh-CN" dirty="0">
              <a:solidFill>
                <a:srgbClr val="333333"/>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dirty="0">
                <a:solidFill>
                  <a:srgbClr val="333333"/>
                </a:solidFill>
                <a:latin typeface="Constantia" panose="02030602050306030303" pitchFamily="18" charset="0"/>
                <a:ea typeface="宋体" panose="02010600030101010101" pitchFamily="2" charset="-122"/>
              </a:rPr>
              <a:t>SSIM</a:t>
            </a:r>
            <a:r>
              <a:rPr lang="en-US" altLang="zh-CN" b="0" i="0" dirty="0">
                <a:solidFill>
                  <a:srgbClr val="121212"/>
                </a:solidFill>
                <a:effectLst/>
                <a:latin typeface="宋体" panose="02010600030101010101" pitchFamily="2" charset="-122"/>
                <a:ea typeface="宋体" panose="02010600030101010101" pitchFamily="2" charset="-122"/>
              </a:rPr>
              <a:t>,</a:t>
            </a:r>
            <a:r>
              <a:rPr lang="en-US" altLang="zh-CN" b="0" i="0" dirty="0">
                <a:solidFill>
                  <a:srgbClr val="121212"/>
                </a:solidFill>
                <a:effectLst/>
                <a:latin typeface="Constantia" panose="02030602050306030303" pitchFamily="18" charset="0"/>
                <a:ea typeface="宋体" panose="02010600030101010101" pitchFamily="2" charset="-122"/>
              </a:rPr>
              <a:t>LPIPS</a:t>
            </a:r>
            <a:r>
              <a:rPr lang="zh-CN" altLang="en-US" b="0" i="0" dirty="0">
                <a:solidFill>
                  <a:srgbClr val="121212"/>
                </a:solidFill>
                <a:effectLst/>
                <a:latin typeface="宋体" panose="02010600030101010101" pitchFamily="2" charset="-122"/>
                <a:ea typeface="宋体" panose="02010600030101010101" pitchFamily="2" charset="-122"/>
              </a:rPr>
              <a:t>衡量两张图片的相似程度</a:t>
            </a:r>
            <a:r>
              <a:rPr lang="en-US" altLang="zh-CN" b="0" i="0" dirty="0">
                <a:solidFill>
                  <a:srgbClr val="121212"/>
                </a:solidFill>
                <a:effectLst/>
                <a:latin typeface="Constantia" panose="02030602050306030303" pitchFamily="18" charset="0"/>
                <a:ea typeface="宋体" panose="02010600030101010101" pitchFamily="2" charset="-122"/>
              </a:rPr>
              <a:t>SSIM</a:t>
            </a:r>
            <a:r>
              <a:rPr lang="zh-CN" altLang="en-US" b="0" i="0" dirty="0">
                <a:solidFill>
                  <a:srgbClr val="121212"/>
                </a:solidFill>
                <a:effectLst/>
                <a:latin typeface="宋体" panose="02010600030101010101" pitchFamily="2" charset="-122"/>
                <a:ea typeface="宋体" panose="02010600030101010101" pitchFamily="2" charset="-122"/>
              </a:rPr>
              <a:t>是感知模型，更符合人眼的直观感受。</a:t>
            </a:r>
            <a:endParaRPr lang="zh-CN" altLang="en-US" dirty="0">
              <a:solidFill>
                <a:srgbClr val="333333"/>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941517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r>
              <a:rPr lang="en-US" altLang="zh-CN" sz="3600" b="1" dirty="0" err="1">
                <a:solidFill>
                  <a:srgbClr val="0152D9"/>
                </a:solidFill>
                <a:latin typeface="Constantia" panose="02030602050306030303" pitchFamily="18" charset="0"/>
                <a:ea typeface="宋体" panose="02010600030101010101" pitchFamily="2" charset="-122"/>
              </a:rPr>
              <a:t>MaskViT</a:t>
            </a:r>
            <a:endParaRPr lang="en-US" altLang="zh-CN" sz="3600" b="1" dirty="0">
              <a:solidFill>
                <a:srgbClr val="0152D9"/>
              </a:solidFill>
              <a:latin typeface="Constantia" panose="02030602050306030303" pitchFamily="18" charset="0"/>
              <a:ea typeface="宋体" panose="02010600030101010101" pitchFamily="2" charset="-122"/>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385201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微软雅黑" charset="0"/>
                <a:cs typeface="Calibri" panose="020F0502020204030204" pitchFamily="34" charset="0"/>
              </a:rPr>
              <a:t>Ablation Studies</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621D4505-D172-9933-BD8D-EE19ED3D1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79" y="1619961"/>
            <a:ext cx="9871121" cy="2944713"/>
          </a:xfrm>
          <a:prstGeom prst="rect">
            <a:avLst/>
          </a:prstGeom>
        </p:spPr>
      </p:pic>
      <p:sp>
        <p:nvSpPr>
          <p:cNvPr id="3" name="文本框 2">
            <a:extLst>
              <a:ext uri="{FF2B5EF4-FFF2-40B4-BE49-F238E27FC236}">
                <a16:creationId xmlns:a16="http://schemas.microsoft.com/office/drawing/2014/main" id="{A757B1AC-A8A5-5D30-CD2A-255DE518F889}"/>
              </a:ext>
            </a:extLst>
          </p:cNvPr>
          <p:cNvSpPr txBox="1"/>
          <p:nvPr/>
        </p:nvSpPr>
        <p:spPr>
          <a:xfrm>
            <a:off x="1020399" y="4544880"/>
            <a:ext cx="10033681" cy="1689373"/>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具有较大的嵌入维度会稍微提高性能，而增加块的数量并不会提高性能。</a:t>
            </a:r>
            <a:endParaRPr lang="en-US" altLang="zh-CN" b="0" i="0" dirty="0">
              <a:solidFill>
                <a:srgbClr val="121212"/>
              </a:solidFill>
              <a:effectLst/>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en-US" altLang="zh-CN" b="0" i="0" dirty="0">
                <a:solidFill>
                  <a:srgbClr val="121212"/>
                </a:solidFill>
                <a:effectLst/>
                <a:latin typeface="宋体" panose="02010600030101010101" pitchFamily="2" charset="-122"/>
                <a:ea typeface="宋体" panose="02010600030101010101" pitchFamily="2" charset="-122"/>
              </a:rPr>
              <a:t>16×4×4</a:t>
            </a:r>
            <a:r>
              <a:rPr lang="zh-CN" altLang="en-US" b="0" i="0" dirty="0">
                <a:solidFill>
                  <a:srgbClr val="121212"/>
                </a:solidFill>
                <a:effectLst/>
                <a:latin typeface="宋体" panose="02010600030101010101" pitchFamily="2" charset="-122"/>
                <a:ea typeface="宋体" panose="02010600030101010101" pitchFamily="2" charset="-122"/>
              </a:rPr>
              <a:t>的</a:t>
            </a:r>
            <a:r>
              <a:rPr lang="en-US" altLang="zh-CN" b="0" i="0" dirty="0">
                <a:solidFill>
                  <a:srgbClr val="121212"/>
                </a:solidFill>
                <a:effectLst/>
                <a:latin typeface="Constantia" panose="02030602050306030303" pitchFamily="18" charset="0"/>
                <a:ea typeface="宋体" panose="02010600030101010101" pitchFamily="2" charset="-122"/>
              </a:rPr>
              <a:t>STW</a:t>
            </a:r>
            <a:r>
              <a:rPr lang="zh-CN" altLang="en-US" b="0" i="0" dirty="0">
                <a:solidFill>
                  <a:srgbClr val="121212"/>
                </a:solidFill>
                <a:effectLst/>
                <a:latin typeface="宋体" panose="02010600030101010101" pitchFamily="2" charset="-122"/>
                <a:ea typeface="宋体" panose="02010600030101010101" pitchFamily="2" charset="-122"/>
              </a:rPr>
              <a:t>大小实现了更好的准确度，同时需要的内存减少了</a:t>
            </a:r>
            <a:r>
              <a:rPr lang="en-US" altLang="zh-CN" b="0" i="0" dirty="0">
                <a:solidFill>
                  <a:srgbClr val="121212"/>
                </a:solidFill>
                <a:effectLst/>
                <a:latin typeface="宋体" panose="02010600030101010101" pitchFamily="2" charset="-122"/>
                <a:ea typeface="宋体" panose="02010600030101010101" pitchFamily="2" charset="-122"/>
              </a:rPr>
              <a:t>60%</a:t>
            </a:r>
            <a:r>
              <a:rPr lang="zh-CN" altLang="en-US" b="0" i="0" dirty="0">
                <a:solidFill>
                  <a:srgbClr val="121212"/>
                </a:solidFill>
                <a:effectLst/>
                <a:latin typeface="宋体" panose="02010600030101010101" pitchFamily="2" charset="-122"/>
                <a:ea typeface="宋体" panose="02010600030101010101" pitchFamily="2" charset="-122"/>
              </a:rPr>
              <a:t>，训练时间加快了</a:t>
            </a:r>
            <a:r>
              <a:rPr lang="en-US" altLang="zh-CN" b="0" i="0" dirty="0">
                <a:solidFill>
                  <a:srgbClr val="121212"/>
                </a:solidFill>
                <a:effectLst/>
                <a:latin typeface="宋体" panose="02010600030101010101" pitchFamily="2" charset="-122"/>
                <a:ea typeface="宋体" panose="02010600030101010101" pitchFamily="2" charset="-122"/>
              </a:rPr>
              <a:t>3.3</a:t>
            </a:r>
            <a:r>
              <a:rPr lang="zh-CN" altLang="en-US" b="0" i="0" dirty="0">
                <a:solidFill>
                  <a:srgbClr val="121212"/>
                </a:solidFill>
                <a:effectLst/>
                <a:latin typeface="宋体" panose="02010600030101010101" pitchFamily="2" charset="-122"/>
                <a:ea typeface="宋体" panose="02010600030101010101" pitchFamily="2" charset="-122"/>
              </a:rPr>
              <a:t>倍。</a:t>
            </a:r>
            <a:endParaRPr lang="en-US" altLang="zh-CN" dirty="0">
              <a:solidFill>
                <a:srgbClr val="121212"/>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l"/>
            </a:pPr>
            <a:r>
              <a:rPr lang="zh-CN" altLang="en-US" b="0" i="0" dirty="0">
                <a:solidFill>
                  <a:srgbClr val="121212"/>
                </a:solidFill>
                <a:effectLst/>
                <a:latin typeface="宋体" panose="02010600030101010101" pitchFamily="2" charset="-122"/>
                <a:ea typeface="宋体" panose="02010600030101010101" pitchFamily="2" charset="-122"/>
              </a:rPr>
              <a:t>固定的遮蔽率会导致较差的视频预测性能。直到最大</a:t>
            </a:r>
            <a:r>
              <a:rPr lang="en-US" altLang="zh-CN" b="0" i="0" dirty="0">
                <a:solidFill>
                  <a:srgbClr val="121212"/>
                </a:solidFill>
                <a:effectLst/>
                <a:latin typeface="宋体" panose="02010600030101010101" pitchFamily="2" charset="-122"/>
                <a:ea typeface="宋体" panose="02010600030101010101" pitchFamily="2" charset="-122"/>
              </a:rPr>
              <a:t>95%</a:t>
            </a:r>
            <a:r>
              <a:rPr lang="zh-CN" altLang="en-US" b="0" i="0" dirty="0">
                <a:solidFill>
                  <a:srgbClr val="121212"/>
                </a:solidFill>
                <a:effectLst/>
                <a:latin typeface="宋体" panose="02010600030101010101" pitchFamily="2" charset="-122"/>
                <a:ea typeface="宋体" panose="02010600030101010101" pitchFamily="2" charset="-122"/>
              </a:rPr>
              <a:t>的大遮蔽率会降低</a:t>
            </a:r>
            <a:r>
              <a:rPr lang="en-US" altLang="zh-CN" dirty="0">
                <a:solidFill>
                  <a:srgbClr val="121212"/>
                </a:solidFill>
                <a:latin typeface="Constantia" panose="02030602050306030303" pitchFamily="18" charset="0"/>
                <a:ea typeface="宋体" panose="02010600030101010101" pitchFamily="2" charset="-122"/>
              </a:rPr>
              <a:t>FVD</a:t>
            </a:r>
            <a:r>
              <a:rPr lang="zh-CN" altLang="en-US" b="0" i="0" dirty="0">
                <a:solidFill>
                  <a:srgbClr val="121212"/>
                </a:solidFill>
                <a:effectLst/>
                <a:latin typeface="宋体" panose="02010600030101010101" pitchFamily="2" charset="-122"/>
                <a:ea typeface="宋体" panose="02010600030101010101" pitchFamily="2" charset="-122"/>
              </a:rPr>
              <a:t>。进一步增加遮蔽率会显著降低性能。可变遮蔽率表现最好，因为它最接近推理过程中遇到的不同遮蔽率。</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067760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Conclusion</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64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52597"/>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ea typeface="宋体" panose="02010600030101010101" pitchFamily="2" charset="-122"/>
                <a:cs typeface="Calibri" panose="020F0502020204030204" pitchFamily="34" charset="0"/>
              </a:rPr>
              <a:t>Conclusion</a:t>
            </a: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7D3DF805-2F3D-F47A-2E18-7A8C9810FAB0}"/>
              </a:ext>
            </a:extLst>
          </p:cNvPr>
          <p:cNvSpPr txBox="1"/>
          <p:nvPr/>
        </p:nvSpPr>
        <p:spPr>
          <a:xfrm>
            <a:off x="1241725" y="1391585"/>
            <a:ext cx="10442275" cy="4424737"/>
          </a:xfrm>
          <a:prstGeom prst="rect">
            <a:avLst/>
          </a:prstGeom>
          <a:noFill/>
        </p:spPr>
        <p:txBody>
          <a:bodyPr wrap="square">
            <a:spAutoFit/>
          </a:bodyPr>
          <a:lstStyle/>
          <a:p>
            <a:pPr marL="285750" indent="-285750">
              <a:lnSpc>
                <a:spcPct val="200000"/>
              </a:lnSpc>
              <a:buFont typeface="Wingdings" panose="05000000000000000000" pitchFamily="2" charset="2"/>
              <a:buChar char="l"/>
            </a:pPr>
            <a:r>
              <a:rPr lang="zh-CN" altLang="en-US" dirty="0">
                <a:effectLst/>
                <a:latin typeface="宋体" panose="02010600030101010101" pitchFamily="2" charset="-122"/>
                <a:ea typeface="宋体" panose="02010600030101010101" pitchFamily="2" charset="-122"/>
              </a:rPr>
              <a:t>文章探索了</a:t>
            </a:r>
            <a:r>
              <a:rPr lang="en-US" altLang="zh-CN" dirty="0" err="1">
                <a:solidFill>
                  <a:srgbClr val="121212"/>
                </a:solidFill>
                <a:latin typeface="Constantia" panose="02030602050306030303" pitchFamily="18" charset="0"/>
                <a:ea typeface="宋体" panose="02010600030101010101" pitchFamily="2" charset="-122"/>
              </a:rPr>
              <a:t>MaskViT</a:t>
            </a:r>
            <a:r>
              <a:rPr lang="zh-CN" altLang="en-US" dirty="0">
                <a:effectLst/>
                <a:latin typeface="宋体" panose="02010600030101010101" pitchFamily="2" charset="-122"/>
                <a:ea typeface="宋体" panose="02010600030101010101" pitchFamily="2" charset="-122"/>
              </a:rPr>
              <a:t>，这是一种简单的视频预测方法，它利用掩码视觉建模作为预训练任务，并将具有窗口注意力的</a:t>
            </a:r>
            <a:r>
              <a:rPr lang="en-US" altLang="zh-CN" dirty="0">
                <a:solidFill>
                  <a:srgbClr val="121212"/>
                </a:solidFill>
                <a:latin typeface="Constantia" panose="02030602050306030303" pitchFamily="18" charset="0"/>
                <a:ea typeface="宋体" panose="02010600030101010101" pitchFamily="2" charset="-122"/>
              </a:rPr>
              <a:t>Transformer</a:t>
            </a:r>
            <a:r>
              <a:rPr lang="zh-CN" altLang="en-US" dirty="0">
                <a:effectLst/>
                <a:latin typeface="宋体" panose="02010600030101010101" pitchFamily="2" charset="-122"/>
                <a:ea typeface="宋体" panose="02010600030101010101" pitchFamily="2" charset="-122"/>
              </a:rPr>
              <a:t>作为计算效率的支柱。</a:t>
            </a:r>
            <a:endParaRPr lang="en-US" altLang="zh-CN" dirty="0">
              <a:effectLst/>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结果</a:t>
            </a:r>
            <a:r>
              <a:rPr lang="zh-CN" altLang="en-US" dirty="0">
                <a:effectLst/>
                <a:latin typeface="宋体" panose="02010600030101010101" pitchFamily="2" charset="-122"/>
                <a:ea typeface="宋体" panose="02010600030101010101" pitchFamily="2" charset="-122"/>
              </a:rPr>
              <a:t>表明，通过在训练期间遮蔽可变数量的</a:t>
            </a:r>
            <a:r>
              <a:rPr lang="en-US" altLang="zh-CN" dirty="0">
                <a:solidFill>
                  <a:srgbClr val="121212"/>
                </a:solidFill>
                <a:latin typeface="Constantia" panose="02030602050306030303" pitchFamily="18" charset="0"/>
                <a:ea typeface="宋体" panose="02010600030101010101" pitchFamily="2" charset="-122"/>
              </a:rPr>
              <a:t>tokens</a:t>
            </a:r>
            <a:r>
              <a:rPr lang="zh-CN" altLang="en-US" dirty="0">
                <a:effectLst/>
                <a:latin typeface="宋体" panose="02010600030101010101" pitchFamily="2" charset="-122"/>
                <a:ea typeface="宋体" panose="02010600030101010101" pitchFamily="2" charset="-122"/>
              </a:rPr>
              <a:t>，可以获得有竞争力的视频预测结果，并且</a:t>
            </a:r>
            <a:r>
              <a:rPr lang="en-US" altLang="zh-CN" dirty="0" err="1">
                <a:solidFill>
                  <a:srgbClr val="121212"/>
                </a:solidFill>
                <a:latin typeface="Constantia" panose="02030602050306030303" pitchFamily="18" charset="0"/>
                <a:ea typeface="宋体" panose="02010600030101010101" pitchFamily="2" charset="-122"/>
              </a:rPr>
              <a:t>MaskViT</a:t>
            </a:r>
            <a:r>
              <a:rPr lang="zh-CN" altLang="en-US" dirty="0">
                <a:latin typeface="宋体" panose="02010600030101010101" pitchFamily="2" charset="-122"/>
                <a:ea typeface="宋体" panose="02010600030101010101" pitchFamily="2" charset="-122"/>
              </a:rPr>
              <a:t>比自回归方法快</a:t>
            </a:r>
            <a:r>
              <a:rPr lang="en-US" altLang="zh-CN" dirty="0">
                <a:latin typeface="宋体" panose="02010600030101010101" pitchFamily="2" charset="-122"/>
                <a:ea typeface="宋体" panose="02010600030101010101" pitchFamily="2" charset="-122"/>
              </a:rPr>
              <a:t>512</a:t>
            </a:r>
            <a:r>
              <a:rPr lang="zh-CN" altLang="en-US" dirty="0">
                <a:latin typeface="宋体" panose="02010600030101010101" pitchFamily="2" charset="-122"/>
                <a:ea typeface="宋体" panose="02010600030101010101" pitchFamily="2" charset="-122"/>
              </a:rPr>
              <a:t>倍</a:t>
            </a:r>
            <a:r>
              <a:rPr lang="zh-CN" altLang="en-US" dirty="0">
                <a:effectLst/>
                <a:latin typeface="宋体" panose="02010600030101010101" pitchFamily="2" charset="-122"/>
                <a:ea typeface="宋体" panose="02010600030101010101" pitchFamily="2" charset="-122"/>
              </a:rPr>
              <a:t>。</a:t>
            </a:r>
          </a:p>
          <a:p>
            <a:pPr marL="285750" indent="-285750">
              <a:lnSpc>
                <a:spcPct val="200000"/>
              </a:lnSpc>
              <a:buFont typeface="Wingdings" panose="05000000000000000000" pitchFamily="2" charset="2"/>
              <a:buChar char="l"/>
            </a:pPr>
            <a:r>
              <a:rPr lang="zh-CN" altLang="en-US" dirty="0">
                <a:effectLst/>
                <a:latin typeface="宋体" panose="02010600030101010101" pitchFamily="2" charset="-122"/>
                <a:ea typeface="宋体" panose="02010600030101010101" pitchFamily="2" charset="-122"/>
              </a:rPr>
              <a:t>虽然结果很好，但使用每帧量化会导致闪烁伪影，尤其是在像</a:t>
            </a:r>
            <a:r>
              <a:rPr lang="en-US" altLang="zh-CN" dirty="0" err="1">
                <a:solidFill>
                  <a:srgbClr val="121212"/>
                </a:solidFill>
                <a:latin typeface="Constantia" panose="02030602050306030303" pitchFamily="18" charset="0"/>
                <a:ea typeface="宋体" panose="02010600030101010101" pitchFamily="2" charset="-122"/>
              </a:rPr>
              <a:t>RoboNet</a:t>
            </a:r>
            <a:r>
              <a:rPr lang="zh-CN" altLang="en-US" dirty="0">
                <a:effectLst/>
                <a:latin typeface="宋体" panose="02010600030101010101" pitchFamily="2" charset="-122"/>
                <a:ea typeface="宋体" panose="02010600030101010101" pitchFamily="2" charset="-122"/>
              </a:rPr>
              <a:t>这样具有静态背景的视频中。</a:t>
            </a:r>
            <a:endParaRPr lang="en-US" altLang="zh-CN" dirty="0">
              <a:effectLst/>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effectLst/>
                <a:latin typeface="宋体" panose="02010600030101010101" pitchFamily="2" charset="-122"/>
                <a:ea typeface="宋体" panose="02010600030101010101" pitchFamily="2" charset="-122"/>
              </a:rPr>
              <a:t>尽管</a:t>
            </a:r>
            <a:r>
              <a:rPr lang="en-US" altLang="zh-CN" dirty="0" err="1">
                <a:solidFill>
                  <a:srgbClr val="121212"/>
                </a:solidFill>
                <a:latin typeface="Constantia" panose="02030602050306030303" pitchFamily="18" charset="0"/>
                <a:ea typeface="宋体" panose="02010600030101010101" pitchFamily="2" charset="-122"/>
              </a:rPr>
              <a:t>MaskViT</a:t>
            </a:r>
            <a:r>
              <a:rPr lang="zh-CN" altLang="en-US" dirty="0">
                <a:effectLst/>
                <a:latin typeface="宋体" panose="02010600030101010101" pitchFamily="2" charset="-122"/>
                <a:ea typeface="宋体" panose="02010600030101010101" pitchFamily="2" charset="-122"/>
              </a:rPr>
              <a:t>在内存和参数方面很高效，但扩大视频预测，特别是对于具有显著相机运动的场景（例如，自动驾驶和以自我为中心的视频）仍然具有挑战性。</a:t>
            </a:r>
            <a:endParaRPr lang="en-US" altLang="zh-CN" dirty="0">
              <a:effectLst/>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l"/>
            </a:pPr>
            <a:r>
              <a:rPr lang="zh-CN" altLang="en-US" dirty="0">
                <a:effectLst/>
                <a:latin typeface="宋体" panose="02010600030101010101" pitchFamily="2" charset="-122"/>
                <a:ea typeface="宋体" panose="02010600030101010101" pitchFamily="2" charset="-122"/>
              </a:rPr>
              <a:t>一个重要的未来探索途径是扩大机器人任务的复杂性，将视频预测方法集成到更复杂的规划算法中。</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734953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244849" y="4730406"/>
            <a:ext cx="2099301" cy="1328569"/>
          </a:xfrm>
          <a:prstGeom prst="rect">
            <a:avLst/>
          </a:prstGeom>
          <a:noFill/>
        </p:spPr>
        <p:txBody>
          <a:bodyPr wrap="square" rtlCol="0">
            <a:spAutoFit/>
          </a:bodyPr>
          <a:lstStyle/>
          <a:p>
            <a:pPr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Q&amp;A</a:t>
            </a:r>
          </a:p>
          <a:p>
            <a:pPr lvl="0"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Thanks</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t>
            </a:r>
          </a:p>
        </p:txBody>
      </p:sp>
      <p:sp>
        <p:nvSpPr>
          <p:cNvPr id="8" name="矩形: 圆角 7"/>
          <p:cNvSpPr/>
          <p:nvPr/>
        </p:nvSpPr>
        <p:spPr>
          <a:xfrm rot="2755966">
            <a:off x="4146517" y="3347706"/>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rot="2755966">
            <a:off x="2770276" y="966707"/>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2755966">
            <a:off x="4586763" y="2029472"/>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rot="2755966">
            <a:off x="1415554" y="2470682"/>
            <a:ext cx="3134556" cy="3134556"/>
          </a:xfrm>
          <a:prstGeom prst="roundRect">
            <a:avLst/>
          </a:prstGeom>
          <a:blipFill dpi="0" rotWithShape="0">
            <a:blip r:embed="rId3"/>
            <a:srcRect/>
            <a:stretch>
              <a:fillRect/>
            </a:stretch>
          </a:blipFill>
          <a:ln>
            <a:noFill/>
          </a:ln>
          <a:effectLst>
            <a:outerShdw blurRad="114300" dist="50800" dir="7800000" sx="101000" sy="101000" algn="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p:cNvSpPr/>
          <p:nvPr/>
        </p:nvSpPr>
        <p:spPr>
          <a:xfrm rot="2755966">
            <a:off x="5633126" y="2433704"/>
            <a:ext cx="1685894" cy="1685894"/>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rot="2755966">
            <a:off x="3965400" y="5546431"/>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rot="2755966">
            <a:off x="5089423" y="716157"/>
            <a:ext cx="1134056" cy="1134056"/>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rot="2755966">
            <a:off x="7189439" y="1365266"/>
            <a:ext cx="396502" cy="396502"/>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C59D9062-D538-4E10-A387-AAFC9F1C80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extLst>
      <p:ext uri="{BB962C8B-B14F-4D97-AF65-F5344CB8AC3E}">
        <p14:creationId xmlns:p14="http://schemas.microsoft.com/office/powerpoint/2010/main" val="32658858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Video-Side Multi-Level Encoding</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1856487" y="4564610"/>
                <a:ext cx="7135114" cy="1985672"/>
              </a:xfrm>
              <a:prstGeom prst="rect">
                <a:avLst/>
              </a:prstGeom>
              <a:noFill/>
            </p:spPr>
            <p:txBody>
              <a:bodyPr wrap="square">
                <a:spAutoFit/>
              </a:bodyPr>
              <a:lstStyle/>
              <a:p>
                <a:pPr marL="342900" indent="-3429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以</a:t>
                </a:r>
                <a:r>
                  <a:rPr lang="en-US" altLang="zh-CN" dirty="0">
                    <a:latin typeface="宋体" panose="02010600030101010101" pitchFamily="2" charset="-122"/>
                    <a:ea typeface="宋体" panose="02010600030101010101" pitchFamily="2" charset="-122"/>
                  </a:rPr>
                  <a:t>0.5</a:t>
                </a:r>
                <a:r>
                  <a:rPr lang="zh-CN" altLang="en-US" dirty="0">
                    <a:latin typeface="宋体" panose="02010600030101010101" pitchFamily="2" charset="-122"/>
                    <a:ea typeface="宋体" panose="02010600030101010101" pitchFamily="2" charset="-122"/>
                  </a:rPr>
                  <a:t>秒的间隔均匀地提取</a:t>
                </a:r>
                <a:r>
                  <a:rPr lang="en-US" altLang="zh-CN" dirty="0">
                    <a:latin typeface="Constantia" panose="02030602050306030303" pitchFamily="18" charset="0"/>
                    <a:ea typeface="宋体" panose="02010600030101010101" pitchFamily="2" charset="-122"/>
                  </a:rPr>
                  <a:t>n</a:t>
                </a:r>
                <a:r>
                  <a:rPr lang="zh-CN" altLang="en-US" dirty="0">
                    <a:latin typeface="宋体" panose="02010600030101010101" pitchFamily="2" charset="-122"/>
                    <a:ea typeface="宋体" panose="02010600030101010101" pitchFamily="2" charset="-122"/>
                  </a:rPr>
                  <a:t>个帧的序列。</a:t>
                </a:r>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对于每一帧，使用预训练的图像网络</a:t>
                </a:r>
                <a:r>
                  <a:rPr lang="en-US" altLang="zh-CN" dirty="0">
                    <a:latin typeface="Constantia" panose="02030602050306030303" pitchFamily="18" charset="0"/>
                    <a:ea typeface="宋体" panose="02010600030101010101" pitchFamily="2" charset="-122"/>
                  </a:rPr>
                  <a:t>CNN</a:t>
                </a:r>
                <a:r>
                  <a:rPr lang="zh-CN" altLang="en-US" dirty="0">
                    <a:latin typeface="宋体" panose="02010600030101010101" pitchFamily="2" charset="-122"/>
                    <a:ea typeface="宋体" panose="02010600030101010101" pitchFamily="2" charset="-122"/>
                  </a:rPr>
                  <a:t>提取深度特征</a:t>
                </a:r>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en-US" altLang="zh-CN" dirty="0">
                    <a:latin typeface="Constantia" panose="02030602050306030303" pitchFamily="18" charset="0"/>
                    <a:ea typeface="宋体" panose="02010600030101010101" pitchFamily="2" charset="-122"/>
                  </a:rPr>
                  <a:t>Mean Pooling</a:t>
                </a:r>
                <a:r>
                  <a:rPr lang="en-US" altLang="zh-CN" dirty="0">
                    <a:latin typeface="宋体" panose="02010600030101010101" pitchFamily="2" charset="-122"/>
                    <a:ea typeface="宋体" panose="02010600030101010101" pitchFamily="2" charset="-122"/>
                  </a:rPr>
                  <a:t>:</a:t>
                </a:r>
                <a14:m>
                  <m:oMath xmlns:m="http://schemas.openxmlformats.org/officeDocument/2006/math">
                    <m:sSubSup>
                      <m:sSubSupPr>
                        <m:ctrlPr>
                          <a:rPr lang="en-US" altLang="zh-CN" i="1" smtClean="0">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1</m:t>
                        </m:r>
                      </m:sup>
                    </m:sSubSup>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r>
                          <a:rPr lang="en-US" altLang="zh-CN" b="0" i="1" smtClean="0">
                            <a:latin typeface="Cambria Math" panose="02040503050406030204" pitchFamily="18" charset="0"/>
                            <a:ea typeface="宋体" panose="02010600030101010101" pitchFamily="2" charset="-122"/>
                          </a:rPr>
                          <m:t>𝑛</m:t>
                        </m:r>
                      </m:den>
                    </m:f>
                    <m:nary>
                      <m:naryPr>
                        <m:chr m:val="∑"/>
                        <m:ctrlPr>
                          <a:rPr lang="en-US" altLang="zh-CN" b="0" i="1" smtClean="0">
                            <a:latin typeface="Cambria Math" panose="02040503050406030204" pitchFamily="18" charset="0"/>
                            <a:ea typeface="宋体" panose="02010600030101010101" pitchFamily="2" charset="-122"/>
                          </a:rPr>
                        </m:ctrlPr>
                      </m:naryPr>
                      <m:sub>
                        <m:r>
                          <m:rPr>
                            <m:brk m:alnAt="23"/>
                          </m:rPr>
                          <a:rPr lang="en-US" altLang="zh-CN" b="0" i="1" smtClean="0">
                            <a:latin typeface="Cambria Math" panose="02040503050406030204" pitchFamily="18" charset="0"/>
                            <a:ea typeface="宋体" panose="02010600030101010101" pitchFamily="2" charset="-122"/>
                          </a:rPr>
                          <m:t>𝑡</m:t>
                        </m:r>
                        <m:r>
                          <a:rPr lang="en-US" altLang="zh-CN" b="0" i="1" smtClean="0">
                            <a:latin typeface="Cambria Math" panose="02040503050406030204" pitchFamily="18" charset="0"/>
                            <a:ea typeface="宋体" panose="02010600030101010101" pitchFamily="2" charset="-122"/>
                          </a:rPr>
                          <m:t>=1</m:t>
                        </m:r>
                      </m:sub>
                      <m:sup>
                        <m:r>
                          <a:rPr lang="en-US" altLang="zh-CN" b="0" i="1" smtClean="0">
                            <a:latin typeface="Cambria Math" panose="02040503050406030204" pitchFamily="18" charset="0"/>
                            <a:ea typeface="宋体" panose="02010600030101010101" pitchFamily="2" charset="-122"/>
                          </a:rPr>
                          <m:t>𝑛</m:t>
                        </m:r>
                      </m:sup>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𝑣</m:t>
                            </m:r>
                          </m:e>
                          <m:sub>
                            <m:r>
                              <a:rPr lang="en-US" altLang="zh-CN" b="0" i="1" smtClean="0">
                                <a:latin typeface="Cambria Math" panose="02040503050406030204" pitchFamily="18" charset="0"/>
                                <a:ea typeface="宋体" panose="02010600030101010101" pitchFamily="2" charset="-122"/>
                              </a:rPr>
                              <m:t>𝑡</m:t>
                            </m:r>
                          </m:sub>
                        </m:sSub>
                      </m:e>
                    </m:nary>
                  </m:oMath>
                </a14:m>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利用过去未来上下文信息：</a:t>
                </a:r>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14:m>
                  <m:oMath xmlns:m="http://schemas.openxmlformats.org/officeDocument/2006/math">
                    <m:sSubSup>
                      <m:sSubSupPr>
                        <m:ctrlPr>
                          <a:rPr lang="en-US" altLang="zh-CN" i="1" smtClean="0">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h</m:t>
                        </m:r>
                      </m:e>
                      <m:sub>
                        <m:r>
                          <a:rPr lang="en-US" altLang="zh-CN" b="0" i="1" smtClean="0">
                            <a:latin typeface="Cambria Math" panose="02040503050406030204" pitchFamily="18" charset="0"/>
                            <a:ea typeface="宋体" panose="02010600030101010101" pitchFamily="2" charset="-122"/>
                          </a:rPr>
                          <m:t>𝑡</m:t>
                        </m:r>
                      </m:sub>
                      <m:sup>
                        <m:r>
                          <a:rPr lang="en-US" altLang="zh-CN" b="0" i="1" smtClean="0">
                            <a:latin typeface="Cambria Math" panose="02040503050406030204" pitchFamily="18" charset="0"/>
                            <a:ea typeface="宋体" panose="02010600030101010101" pitchFamily="2" charset="-122"/>
                          </a:rPr>
                          <m:t>→</m:t>
                        </m:r>
                      </m:sup>
                    </m:sSubSup>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𝐺𝑅𝑈</m:t>
                    </m:r>
                    <m:d>
                      <m:dPr>
                        <m:ctrlPr>
                          <a:rPr lang="en-US" altLang="zh-CN" b="0" i="1" smtClean="0">
                            <a:latin typeface="Cambria Math" panose="02040503050406030204" pitchFamily="18" charset="0"/>
                            <a:ea typeface="宋体" panose="02010600030101010101" pitchFamily="2" charset="-122"/>
                          </a:rPr>
                        </m:ctrlPr>
                      </m:dPr>
                      <m:e>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𝑣</m:t>
                            </m:r>
                          </m:e>
                          <m:sub>
                            <m:r>
                              <a:rPr lang="en-US" altLang="zh-CN" b="0" i="1" smtClean="0">
                                <a:latin typeface="Cambria Math" panose="02040503050406030204" pitchFamily="18" charset="0"/>
                                <a:ea typeface="宋体" panose="02010600030101010101" pitchFamily="2" charset="-122"/>
                              </a:rPr>
                              <m:t>𝑡</m:t>
                            </m:r>
                          </m:sub>
                        </m:sSub>
                        <m:r>
                          <a:rPr lang="en-US" altLang="zh-CN" b="0" i="1" smtClean="0">
                            <a:latin typeface="Cambria Math" panose="02040503050406030204" pitchFamily="18" charset="0"/>
                            <a:ea typeface="宋体" panose="02010600030101010101" pitchFamily="2" charset="-122"/>
                          </a:rPr>
                          <m:t>,</m:t>
                        </m:r>
                        <m:sSubSup>
                          <m:sSubSupPr>
                            <m:ctrlPr>
                              <a:rPr lang="en-US" altLang="zh-CN" b="0" i="1" smtClean="0">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h</m:t>
                            </m:r>
                          </m:e>
                          <m:sub>
                            <m:r>
                              <a:rPr lang="en-US" altLang="zh-CN" b="0" i="1" smtClean="0">
                                <a:latin typeface="Cambria Math" panose="02040503050406030204" pitchFamily="18" charset="0"/>
                                <a:ea typeface="宋体" panose="02010600030101010101" pitchFamily="2" charset="-122"/>
                              </a:rPr>
                              <m:t>𝑡</m:t>
                            </m:r>
                            <m:r>
                              <a:rPr lang="en-US" altLang="zh-CN" b="0" i="1" smtClean="0">
                                <a:latin typeface="Cambria Math" panose="02040503050406030204" pitchFamily="18" charset="0"/>
                                <a:ea typeface="宋体" panose="02010600030101010101" pitchFamily="2" charset="-122"/>
                              </a:rPr>
                              <m:t>−1</m:t>
                            </m:r>
                          </m:sub>
                          <m:sup>
                            <m:r>
                              <a:rPr lang="en-US" altLang="zh-CN" b="0" i="1" smtClean="0">
                                <a:latin typeface="Cambria Math" panose="02040503050406030204" pitchFamily="18" charset="0"/>
                                <a:ea typeface="宋体" panose="02010600030101010101" pitchFamily="2" charset="-122"/>
                              </a:rPr>
                              <m:t>→</m:t>
                            </m:r>
                          </m:sup>
                        </m:sSubSup>
                      </m:e>
                    </m:d>
                    <m:sSubSup>
                      <m:sSubSupPr>
                        <m:ctrlPr>
                          <a:rPr lang="en-US" altLang="zh-CN" i="1">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        </m:t>
                        </m:r>
                        <m:r>
                          <a:rPr lang="en-US" altLang="zh-CN" i="1">
                            <a:latin typeface="Cambria Math" panose="02040503050406030204" pitchFamily="18" charset="0"/>
                            <a:ea typeface="宋体" panose="02010600030101010101" pitchFamily="2" charset="-122"/>
                          </a:rPr>
                          <m:t>h</m:t>
                        </m:r>
                      </m:e>
                      <m:sub>
                        <m:r>
                          <a:rPr lang="en-US" altLang="zh-CN" i="1">
                            <a:latin typeface="Cambria Math" panose="02040503050406030204" pitchFamily="18" charset="0"/>
                            <a:ea typeface="宋体" panose="02010600030101010101" pitchFamily="2" charset="-122"/>
                          </a:rPr>
                          <m:t>𝑡</m:t>
                        </m:r>
                      </m:sub>
                      <m:sup>
                        <m:r>
                          <a:rPr lang="en-US" altLang="zh-CN" b="0" i="1" smtClean="0">
                            <a:latin typeface="Cambria Math" panose="02040503050406030204" pitchFamily="18" charset="0"/>
                            <a:ea typeface="宋体" panose="02010600030101010101" pitchFamily="2" charset="-122"/>
                          </a:rPr>
                          <m:t>&lt;−</m:t>
                        </m:r>
                      </m:sup>
                    </m:sSubSup>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𝐺𝑅𝑈</m:t>
                    </m:r>
                    <m:d>
                      <m:dPr>
                        <m:ctrlPr>
                          <a:rPr lang="en-US" altLang="zh-CN" i="1">
                            <a:latin typeface="Cambria Math" panose="02040503050406030204" pitchFamily="18" charset="0"/>
                            <a:ea typeface="宋体" panose="02010600030101010101" pitchFamily="2" charset="-122"/>
                          </a:rPr>
                        </m:ctrlPr>
                      </m:dPr>
                      <m:e>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𝑣</m:t>
                            </m:r>
                          </m:e>
                          <m:sub>
                            <m:r>
                              <a:rPr lang="en-US" altLang="zh-CN" b="0" i="1" smtClean="0">
                                <a:latin typeface="Cambria Math" panose="02040503050406030204" pitchFamily="18" charset="0"/>
                                <a:ea typeface="宋体" panose="02010600030101010101" pitchFamily="2" charset="-122"/>
                              </a:rPr>
                              <m:t>𝑛</m:t>
                            </m:r>
                            <m:r>
                              <a:rPr lang="en-US" altLang="zh-CN" b="0" i="1" smtClean="0">
                                <a:latin typeface="Cambria Math" panose="02040503050406030204" pitchFamily="18" charset="0"/>
                                <a:ea typeface="宋体" panose="02010600030101010101" pitchFamily="2" charset="-122"/>
                              </a:rPr>
                              <m:t>+1−</m:t>
                            </m:r>
                            <m:r>
                              <a:rPr lang="en-US" altLang="zh-CN" b="0" i="1" smtClean="0">
                                <a:latin typeface="Cambria Math" panose="02040503050406030204" pitchFamily="18" charset="0"/>
                                <a:ea typeface="宋体" panose="02010600030101010101" pitchFamily="2" charset="-122"/>
                              </a:rPr>
                              <m:t>𝑡</m:t>
                            </m:r>
                          </m:sub>
                        </m:sSub>
                        <m:r>
                          <a:rPr lang="en-US" altLang="zh-CN" i="1">
                            <a:latin typeface="Cambria Math" panose="02040503050406030204" pitchFamily="18" charset="0"/>
                            <a:ea typeface="宋体" panose="02010600030101010101" pitchFamily="2" charset="-122"/>
                          </a:rPr>
                          <m:t>,</m:t>
                        </m:r>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h</m:t>
                            </m:r>
                          </m:e>
                          <m:sub>
                            <m:r>
                              <a:rPr lang="en-US" altLang="zh-CN" i="1">
                                <a:latin typeface="Cambria Math" panose="02040503050406030204" pitchFamily="18" charset="0"/>
                                <a:ea typeface="宋体" panose="02010600030101010101" pitchFamily="2" charset="-122"/>
                              </a:rPr>
                              <m:t>𝑡</m:t>
                            </m:r>
                            <m:r>
                              <a:rPr lang="en-US" altLang="zh-CN" i="1">
                                <a:latin typeface="Cambria Math" panose="02040503050406030204" pitchFamily="18" charset="0"/>
                                <a:ea typeface="宋体" panose="02010600030101010101" pitchFamily="2" charset="-122"/>
                              </a:rPr>
                              <m:t>−1</m:t>
                            </m:r>
                          </m:sub>
                          <m:sup>
                            <m:r>
                              <a:rPr lang="en-US" altLang="zh-CN" b="0" i="1" smtClean="0">
                                <a:latin typeface="Cambria Math" panose="02040503050406030204" pitchFamily="18" charset="0"/>
                                <a:ea typeface="宋体" panose="02010600030101010101" pitchFamily="2" charset="-122"/>
                              </a:rPr>
                              <m:t>&lt;−</m:t>
                            </m:r>
                          </m:sup>
                        </m:sSubSup>
                      </m:e>
                    </m:d>
                    <m:r>
                      <a:rPr lang="en-US" altLang="zh-CN" i="1">
                        <a:latin typeface="Cambria Math" panose="02040503050406030204" pitchFamily="18" charset="0"/>
                        <a:ea typeface="宋体" panose="02010600030101010101" pitchFamily="2" charset="-122"/>
                      </a:rPr>
                      <m:t>   </m:t>
                    </m:r>
                  </m:oMath>
                </a14:m>
                <a:endParaRPr lang="en-US" altLang="zh-CN" dirty="0">
                  <a:latin typeface="宋体" panose="02010600030101010101" pitchFamily="2" charset="-122"/>
                  <a:ea typeface="宋体" panose="02010600030101010101" pitchFamily="2" charset="-122"/>
                </a:endParaRPr>
              </a:p>
              <a:p>
                <a:pPr marL="342900" indent="-342900">
                  <a:buFont typeface="Wingdings" panose="05000000000000000000" pitchFamily="2" charset="2"/>
                  <a:buChar char="l"/>
                </a:pPr>
                <a14:m>
                  <m:oMath xmlns:m="http://schemas.openxmlformats.org/officeDocument/2006/math">
                    <m:sSubSup>
                      <m:sSubSupPr>
                        <m:ctrlPr>
                          <a:rPr lang="en-US" altLang="zh-CN" i="1" smtClean="0">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2</m:t>
                        </m:r>
                      </m:sup>
                    </m:sSubSup>
                    <m:r>
                      <a:rPr lang="en-US" altLang="zh-CN" b="0" i="1" smtClean="0">
                        <a:latin typeface="Cambria Math" panose="02040503050406030204" pitchFamily="18" charset="0"/>
                        <a:ea typeface="宋体" panose="02010600030101010101" pitchFamily="2" charset="-122"/>
                      </a:rPr>
                      <m:t>=</m:t>
                    </m:r>
                    <m:f>
                      <m:fPr>
                        <m:ctrlPr>
                          <a:rPr lang="en-US" altLang="zh-CN" b="0" i="1" smtClean="0">
                            <a:latin typeface="Cambria Math" panose="02040503050406030204" pitchFamily="18" charset="0"/>
                            <a:ea typeface="宋体" panose="02010600030101010101" pitchFamily="2" charset="-122"/>
                          </a:rPr>
                        </m:ctrlPr>
                      </m:fPr>
                      <m:num>
                        <m:r>
                          <a:rPr lang="en-US" altLang="zh-CN" b="0" i="1" smtClean="0">
                            <a:latin typeface="Cambria Math" panose="02040503050406030204" pitchFamily="18" charset="0"/>
                            <a:ea typeface="宋体" panose="02010600030101010101" pitchFamily="2" charset="-122"/>
                          </a:rPr>
                          <m:t>1</m:t>
                        </m:r>
                      </m:num>
                      <m:den>
                        <m:r>
                          <a:rPr lang="en-US" altLang="zh-CN" b="0" i="1" smtClean="0">
                            <a:latin typeface="Cambria Math" panose="02040503050406030204" pitchFamily="18" charset="0"/>
                            <a:ea typeface="宋体" panose="02010600030101010101" pitchFamily="2" charset="-122"/>
                          </a:rPr>
                          <m:t>𝑛</m:t>
                        </m:r>
                      </m:den>
                    </m:f>
                    <m:nary>
                      <m:naryPr>
                        <m:chr m:val="∑"/>
                        <m:ctrlPr>
                          <a:rPr lang="en-US" altLang="zh-CN" b="0" i="1" smtClean="0">
                            <a:latin typeface="Cambria Math" panose="02040503050406030204" pitchFamily="18" charset="0"/>
                            <a:ea typeface="宋体" panose="02010600030101010101" pitchFamily="2" charset="-122"/>
                          </a:rPr>
                        </m:ctrlPr>
                      </m:naryPr>
                      <m:sub>
                        <m:r>
                          <m:rPr>
                            <m:brk m:alnAt="23"/>
                          </m:rPr>
                          <a:rPr lang="en-US" altLang="zh-CN" b="0" i="1" smtClean="0">
                            <a:latin typeface="Cambria Math" panose="02040503050406030204" pitchFamily="18" charset="0"/>
                            <a:ea typeface="宋体" panose="02010600030101010101" pitchFamily="2" charset="-122"/>
                          </a:rPr>
                          <m:t>𝑡</m:t>
                        </m:r>
                        <m:r>
                          <a:rPr lang="en-US" altLang="zh-CN" b="0" i="1" smtClean="0">
                            <a:latin typeface="Cambria Math" panose="02040503050406030204" pitchFamily="18" charset="0"/>
                            <a:ea typeface="宋体" panose="02010600030101010101" pitchFamily="2" charset="-122"/>
                          </a:rPr>
                          <m:t>=1</m:t>
                        </m:r>
                      </m:sub>
                      <m:sup>
                        <m:r>
                          <a:rPr lang="en-US" altLang="zh-CN" b="0" i="1" smtClean="0">
                            <a:latin typeface="Cambria Math" panose="02040503050406030204" pitchFamily="18" charset="0"/>
                            <a:ea typeface="宋体" panose="02010600030101010101" pitchFamily="2" charset="-122"/>
                          </a:rPr>
                          <m:t>𝑛</m:t>
                        </m:r>
                      </m:sup>
                      <m:e>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h</m:t>
                            </m:r>
                          </m:e>
                          <m:sub>
                            <m:r>
                              <a:rPr lang="en-US" altLang="zh-CN" b="0" i="1" smtClean="0">
                                <a:latin typeface="Cambria Math" panose="02040503050406030204" pitchFamily="18" charset="0"/>
                                <a:ea typeface="宋体" panose="02010600030101010101" pitchFamily="2" charset="-122"/>
                              </a:rPr>
                              <m:t>𝑣</m:t>
                            </m:r>
                          </m:sub>
                          <m:sup>
                            <m:r>
                              <m:rPr>
                                <m:sty m:val="p"/>
                              </m:rPr>
                              <a:rPr lang="en-US" altLang="zh-CN" i="1" smtClean="0">
                                <a:latin typeface="Cambria Math" panose="02040503050406030204" pitchFamily="18" charset="0"/>
                                <a:ea typeface="宋体" panose="02010600030101010101" pitchFamily="2" charset="-122"/>
                              </a:rPr>
                              <m:t>t</m:t>
                            </m:r>
                          </m:sup>
                        </m:sSubSup>
                      </m:e>
                    </m:nary>
                  </m:oMath>
                </a14:m>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1856487" y="4564610"/>
                <a:ext cx="7135114" cy="1985672"/>
              </a:xfrm>
              <a:prstGeom prst="rect">
                <a:avLst/>
              </a:prstGeom>
              <a:blipFill>
                <a:blip r:embed="rId5"/>
                <a:stretch>
                  <a:fillRect l="-598" t="-2761" b="-3067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29C31DB-A08C-AFEF-A209-E8EB39AF8A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1434" y="1405478"/>
            <a:ext cx="8677626" cy="3113627"/>
          </a:xfrm>
          <a:prstGeom prst="rect">
            <a:avLst/>
          </a:prstGeom>
        </p:spPr>
      </p:pic>
    </p:spTree>
    <p:extLst>
      <p:ext uri="{BB962C8B-B14F-4D97-AF65-F5344CB8AC3E}">
        <p14:creationId xmlns:p14="http://schemas.microsoft.com/office/powerpoint/2010/main" val="6416541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Video-Side Multi-Level Encoding</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27C494-5655-F4F0-A111-F6AFF200907F}"/>
                  </a:ext>
                </a:extLst>
              </p:cNvPr>
              <p:cNvSpPr txBox="1"/>
              <p:nvPr/>
            </p:nvSpPr>
            <p:spPr>
              <a:xfrm>
                <a:off x="1323632" y="4572381"/>
                <a:ext cx="10298537" cy="1747979"/>
              </a:xfrm>
              <a:prstGeom prst="rect">
                <a:avLst/>
              </a:prstGeom>
              <a:noFill/>
            </p:spPr>
            <p:txBody>
              <a:bodyPr wrap="square">
                <a:spAutoFit/>
              </a:bodyPr>
              <a:lstStyle/>
              <a:p>
                <a:pPr marL="342900" indent="-342900">
                  <a:lnSpc>
                    <a:spcPct val="150000"/>
                  </a:lnSpc>
                  <a:buFont typeface="Wingdings" panose="05000000000000000000" pitchFamily="2" charset="2"/>
                  <a:buChar char="l"/>
                </a:pPr>
                <a14:m>
                  <m:oMath xmlns:m="http://schemas.openxmlformats.org/officeDocument/2006/math">
                    <m:sSubSup>
                      <m:sSubSupPr>
                        <m:ctrlPr>
                          <a:rPr lang="en-US" altLang="zh-CN" i="1" smtClean="0">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𝑐</m:t>
                        </m:r>
                      </m:e>
                      <m:sub>
                        <m:r>
                          <a:rPr lang="en-US" altLang="zh-CN" b="0" i="1" smtClean="0">
                            <a:latin typeface="Cambria Math" panose="02040503050406030204" pitchFamily="18" charset="0"/>
                            <a:ea typeface="宋体" panose="02010600030101010101" pitchFamily="2" charset="-122"/>
                          </a:rPr>
                          <m:t>𝑘</m:t>
                        </m:r>
                      </m:sub>
                      <m:sup>
                        <m:r>
                          <a:rPr lang="en-US" altLang="zh-CN" b="0" i="1" smtClean="0">
                            <a:latin typeface="Cambria Math" panose="02040503050406030204" pitchFamily="18" charset="0"/>
                            <a:ea typeface="宋体" panose="02010600030101010101" pitchFamily="2" charset="-122"/>
                          </a:rPr>
                          <m:t>𝑣</m:t>
                        </m:r>
                      </m:sup>
                    </m:sSubSup>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𝑚𝑎𝑥</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𝑝𝑜𝑜𝑙𝑖𝑛𝑔</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𝑅𝑒𝐿𝑈</m:t>
                    </m:r>
                    <m:d>
                      <m:dPr>
                        <m:ctrlPr>
                          <a:rPr lang="en-US" altLang="zh-CN" b="0" i="1" smtClean="0">
                            <a:latin typeface="Cambria Math" panose="02040503050406030204" pitchFamily="18" charset="0"/>
                            <a:ea typeface="宋体" panose="02010600030101010101" pitchFamily="2" charset="-122"/>
                          </a:rPr>
                        </m:ctrlPr>
                      </m:dPr>
                      <m:e>
                        <m:r>
                          <a:rPr lang="en-US" altLang="zh-CN" b="0" i="1" smtClean="0">
                            <a:latin typeface="Cambria Math" panose="02040503050406030204" pitchFamily="18" charset="0"/>
                            <a:ea typeface="宋体" panose="02010600030101010101" pitchFamily="2" charset="-122"/>
                          </a:rPr>
                          <m:t>𝐶𝑜𝑛𝑣</m:t>
                        </m:r>
                        <m:r>
                          <a:rPr lang="en-US" altLang="zh-CN" b="0" i="1" smtClean="0">
                            <a:latin typeface="Cambria Math" panose="02040503050406030204" pitchFamily="18" charset="0"/>
                            <a:ea typeface="宋体" panose="02010600030101010101" pitchFamily="2" charset="-122"/>
                          </a:rPr>
                          <m:t>1</m:t>
                        </m:r>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𝑑</m:t>
                            </m:r>
                          </m:e>
                          <m:sub>
                            <m:r>
                              <a:rPr lang="en-US" altLang="zh-CN" b="0" i="1" smtClean="0">
                                <a:latin typeface="Cambria Math" panose="02040503050406030204" pitchFamily="18" charset="0"/>
                                <a:ea typeface="宋体" panose="02010600030101010101" pitchFamily="2" charset="-122"/>
                              </a:rPr>
                              <m:t>𝑘</m:t>
                            </m:r>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𝑟</m:t>
                            </m:r>
                          </m:sub>
                        </m:sSub>
                        <m:sSub>
                          <m:sSubPr>
                            <m:ctrlPr>
                              <a:rPr lang="en-US" altLang="zh-CN" b="0" i="1" smtClean="0">
                                <a:latin typeface="Cambria Math" panose="02040503050406030204" pitchFamily="18" charset="0"/>
                                <a:ea typeface="宋体" panose="02010600030101010101" pitchFamily="2" charset="-122"/>
                              </a:rPr>
                            </m:ctrlPr>
                          </m:sSubPr>
                          <m:e>
                            <m:r>
                              <a:rPr lang="en-US" altLang="zh-CN" b="0" i="1" smtClean="0">
                                <a:latin typeface="Cambria Math" panose="02040503050406030204" pitchFamily="18" charset="0"/>
                                <a:ea typeface="宋体" panose="02010600030101010101" pitchFamily="2" charset="-122"/>
                              </a:rPr>
                              <m:t>(</m:t>
                            </m:r>
                            <m:r>
                              <a:rPr lang="en-US" altLang="zh-CN" b="0" i="1" smtClean="0">
                                <a:latin typeface="Cambria Math" panose="02040503050406030204" pitchFamily="18" charset="0"/>
                                <a:ea typeface="宋体" panose="02010600030101010101" pitchFamily="2" charset="-122"/>
                              </a:rPr>
                              <m:t>𝐻</m:t>
                            </m:r>
                          </m:e>
                          <m:sub>
                            <m:r>
                              <a:rPr lang="en-US" altLang="zh-CN" b="0" i="1" smtClean="0">
                                <a:latin typeface="Cambria Math" panose="02040503050406030204" pitchFamily="18" charset="0"/>
                                <a:ea typeface="宋体" panose="02010600030101010101" pitchFamily="2" charset="-122"/>
                              </a:rPr>
                              <m:t>𝑣</m:t>
                            </m:r>
                          </m:sub>
                        </m:sSub>
                        <m:r>
                          <a:rPr lang="en-US" altLang="zh-CN" b="0" i="1" smtClean="0">
                            <a:latin typeface="Cambria Math" panose="02040503050406030204" pitchFamily="18" charset="0"/>
                            <a:ea typeface="宋体" panose="02010600030101010101" pitchFamily="2" charset="-122"/>
                          </a:rPr>
                          <m:t>)</m:t>
                        </m:r>
                      </m:e>
                    </m:d>
                    <m:r>
                      <a:rPr lang="en-US" altLang="zh-CN" b="0" i="1"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14:m>
                  <m:oMath xmlns:m="http://schemas.openxmlformats.org/officeDocument/2006/math">
                    <m:sSubSup>
                      <m:sSubSupPr>
                        <m:ctrlPr>
                          <a:rPr lang="en-US" altLang="zh-CN" i="1" smtClean="0">
                            <a:latin typeface="Cambria Math" panose="02040503050406030204" pitchFamily="18" charset="0"/>
                            <a:ea typeface="宋体" panose="02010600030101010101" pitchFamily="2" charset="-122"/>
                          </a:rPr>
                        </m:ctrlPr>
                      </m:sSubSupPr>
                      <m:e>
                        <m:r>
                          <a:rPr lang="en-US" altLang="zh-CN" b="0" i="1" smtClean="0">
                            <a:latin typeface="Cambria Math" panose="02040503050406030204" pitchFamily="18" charset="0"/>
                            <a:ea typeface="宋体" panose="02010600030101010101" pitchFamily="2" charset="-122"/>
                          </a:rPr>
                          <m:t>𝑓</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3</m:t>
                        </m:r>
                      </m:sup>
                    </m:sSubSup>
                    <m:r>
                      <a:rPr lang="en-US" altLang="zh-CN" b="0" i="1" smtClean="0">
                        <a:latin typeface="Cambria Math" panose="02040503050406030204" pitchFamily="18" charset="0"/>
                        <a:ea typeface="宋体" panose="02010600030101010101" pitchFamily="2" charset="-122"/>
                      </a:rPr>
                      <m:t>=</m:t>
                    </m:r>
                    <m:r>
                      <a:rPr lang="en-US" altLang="zh-CN" b="0" i="0" smtClean="0">
                        <a:latin typeface="Cambria Math" panose="02040503050406030204" pitchFamily="18" charset="0"/>
                        <a:ea typeface="宋体" panose="02010600030101010101" pitchFamily="2" charset="-122"/>
                      </a:rPr>
                      <m:t>[</m:t>
                    </m:r>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𝑐</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2</m:t>
                        </m:r>
                      </m:sup>
                    </m:sSubSup>
                    <m:r>
                      <a:rPr lang="en-US" altLang="zh-CN" b="0" i="0" smtClean="0">
                        <a:latin typeface="Cambria Math" panose="02040503050406030204" pitchFamily="18" charset="0"/>
                        <a:ea typeface="宋体" panose="02010600030101010101" pitchFamily="2" charset="-122"/>
                      </a:rPr>
                      <m:t>,</m:t>
                    </m:r>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𝑐</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3</m:t>
                        </m:r>
                      </m:sup>
                    </m:sSubSup>
                    <m:r>
                      <a:rPr lang="en-US" altLang="zh-CN" b="0" i="0" smtClean="0">
                        <a:latin typeface="Cambria Math" panose="02040503050406030204" pitchFamily="18" charset="0"/>
                        <a:ea typeface="宋体" panose="02010600030101010101" pitchFamily="2" charset="-122"/>
                      </a:rPr>
                      <m:t>,</m:t>
                    </m:r>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𝑐</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4</m:t>
                        </m:r>
                      </m:sup>
                    </m:sSubSup>
                    <m:r>
                      <a:rPr lang="en-US" altLang="zh-CN" b="0" i="0" smtClean="0">
                        <a:latin typeface="Cambria Math" panose="02040503050406030204" pitchFamily="18" charset="0"/>
                        <a:ea typeface="宋体" panose="02010600030101010101" pitchFamily="2" charset="-122"/>
                      </a:rPr>
                      <m:t>,</m:t>
                    </m:r>
                    <m:sSubSup>
                      <m:sSubSupPr>
                        <m:ctrlPr>
                          <a:rPr lang="en-US" altLang="zh-CN" i="1">
                            <a:latin typeface="Cambria Math" panose="02040503050406030204" pitchFamily="18" charset="0"/>
                            <a:ea typeface="宋体" panose="02010600030101010101" pitchFamily="2" charset="-122"/>
                          </a:rPr>
                        </m:ctrlPr>
                      </m:sSubSupPr>
                      <m:e>
                        <m:r>
                          <a:rPr lang="en-US" altLang="zh-CN" i="1">
                            <a:latin typeface="Cambria Math" panose="02040503050406030204" pitchFamily="18" charset="0"/>
                            <a:ea typeface="宋体" panose="02010600030101010101" pitchFamily="2" charset="-122"/>
                          </a:rPr>
                          <m:t>𝑐</m:t>
                        </m:r>
                      </m:e>
                      <m:sub>
                        <m:r>
                          <a:rPr lang="en-US" altLang="zh-CN" b="0" i="1" smtClean="0">
                            <a:latin typeface="Cambria Math" panose="02040503050406030204" pitchFamily="18" charset="0"/>
                            <a:ea typeface="宋体" panose="02010600030101010101" pitchFamily="2" charset="-122"/>
                          </a:rPr>
                          <m:t>𝑣</m:t>
                        </m:r>
                      </m:sub>
                      <m:sup>
                        <m:r>
                          <a:rPr lang="en-US" altLang="zh-CN" b="0" i="1" smtClean="0">
                            <a:latin typeface="Cambria Math" panose="02040503050406030204" pitchFamily="18" charset="0"/>
                            <a:ea typeface="宋体" panose="02010600030101010101" pitchFamily="2" charset="-122"/>
                          </a:rPr>
                          <m:t>5</m:t>
                        </m:r>
                      </m:sup>
                    </m:sSubSup>
                    <m:r>
                      <a:rPr lang="en-US" altLang="zh-CN" b="0" i="0"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三个编码结果是互补的，有一些冗余。</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通过连接所有三个级别的输出来获得输入视频的多级别编码。</a:t>
                </a:r>
                <a:endParaRPr lang="en-US" altLang="zh-CN" dirty="0">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3127C494-5655-F4F0-A111-F6AFF200907F}"/>
                  </a:ext>
                </a:extLst>
              </p:cNvPr>
              <p:cNvSpPr txBox="1">
                <a:spLocks noRot="1" noChangeAspect="1" noMove="1" noResize="1" noEditPoints="1" noAdjustHandles="1" noChangeArrowheads="1" noChangeShapeType="1" noTextEdit="1"/>
              </p:cNvSpPr>
              <p:nvPr/>
            </p:nvSpPr>
            <p:spPr>
              <a:xfrm>
                <a:off x="1323632" y="4572381"/>
                <a:ext cx="10298537" cy="1747979"/>
              </a:xfrm>
              <a:prstGeom prst="rect">
                <a:avLst/>
              </a:prstGeom>
              <a:blipFill>
                <a:blip r:embed="rId5"/>
                <a:stretch>
                  <a:fillRect l="-355" b="-453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29C31DB-A08C-AFEF-A209-E8EB39AF8A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9907" y="1383003"/>
            <a:ext cx="9153293" cy="3284302"/>
          </a:xfrm>
          <a:prstGeom prst="rect">
            <a:avLst/>
          </a:prstGeom>
        </p:spPr>
      </p:pic>
    </p:spTree>
    <p:extLst>
      <p:ext uri="{BB962C8B-B14F-4D97-AF65-F5344CB8AC3E}">
        <p14:creationId xmlns:p14="http://schemas.microsoft.com/office/powerpoint/2010/main" val="10833363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8CED823-FFFD-4AA2-9092-D8FBE51CAEB8}"/>
              </a:ext>
            </a:extLst>
          </p:cNvPr>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E30AF1C-CA8E-427B-9DBA-C8AB565AFF38}"/>
              </a:ext>
            </a:extLst>
          </p:cNvPr>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87E9C25-FEFC-4DB2-BBD6-EAB98C4DEA1E}"/>
              </a:ext>
            </a:extLst>
          </p:cNvPr>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a:extLst>
              <a:ext uri="{FF2B5EF4-FFF2-40B4-BE49-F238E27FC236}">
                <a16:creationId xmlns:a16="http://schemas.microsoft.com/office/drawing/2014/main" id="{A472F3E3-BF27-4214-96FF-F1674F8CACD2}"/>
              </a:ext>
            </a:extLst>
          </p:cNvPr>
          <p:cNvSpPr>
            <a:spLocks noGrp="1"/>
          </p:cNvSpPr>
          <p:nvPr>
            <p:ph type="dt" sz="half" idx="10"/>
          </p:nvPr>
        </p:nvSpPr>
        <p:spPr>
          <a:xfrm>
            <a:off x="1209907" y="6494974"/>
            <a:ext cx="1847385" cy="365125"/>
          </a:xfrm>
        </p:spPr>
        <p:txBody>
          <a:bodyPr/>
          <a:lstStyle/>
          <a:p>
            <a:r>
              <a:rPr lang="en-US" altLang="zh-CN" sz="1400" b="1" dirty="0">
                <a:solidFill>
                  <a:schemeClr val="bg1"/>
                </a:solidFill>
                <a:latin typeface="Constantia" panose="02030602050306030303" pitchFamily="18" charset="0"/>
                <a:cs typeface="Times" panose="02020603050405020304" pitchFamily="18" charset="0"/>
              </a:rPr>
              <a:t>September 15, 2022</a:t>
            </a:r>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a:extLst>
              <a:ext uri="{FF2B5EF4-FFF2-40B4-BE49-F238E27FC236}">
                <a16:creationId xmlns:a16="http://schemas.microsoft.com/office/drawing/2014/main" id="{74159A29-4F5F-4065-934C-13F30643D46E}"/>
              </a:ext>
            </a:extLst>
          </p:cNvPr>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Mingyang</a:t>
            </a:r>
            <a:r>
              <a:rPr lang="en-US" altLang="zh-CN" sz="1400" b="1" dirty="0">
                <a:solidFill>
                  <a:schemeClr val="bg1"/>
                </a:solidFill>
                <a:latin typeface="Constantia" panose="02030602050306030303" pitchFamily="18" charset="0"/>
              </a:rPr>
              <a:t> Wang | HUST</a:t>
            </a:r>
            <a:endParaRPr lang="zh-CN" altLang="en-US" sz="1400" b="1" dirty="0">
              <a:solidFill>
                <a:schemeClr val="bg1"/>
              </a:solidFill>
              <a:latin typeface="Constantia" panose="02030602050306030303" pitchFamily="18" charset="0"/>
            </a:endParaRPr>
          </a:p>
        </p:txBody>
      </p:sp>
      <p:cxnSp>
        <p:nvCxnSpPr>
          <p:cNvPr id="26" name="直接连接符 25">
            <a:extLst>
              <a:ext uri="{FF2B5EF4-FFF2-40B4-BE49-F238E27FC236}">
                <a16:creationId xmlns:a16="http://schemas.microsoft.com/office/drawing/2014/main" id="{2C0A00E8-DC77-4A26-A219-150776549D88}"/>
              </a:ext>
            </a:extLst>
          </p:cNvPr>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B78C344-5CA5-0040-BEE1-94109FE221CD}"/>
              </a:ext>
            </a:extLst>
          </p:cNvPr>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Dual Encoding</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a:extLst>
              <a:ext uri="{FF2B5EF4-FFF2-40B4-BE49-F238E27FC236}">
                <a16:creationId xmlns:a16="http://schemas.microsoft.com/office/drawing/2014/main" id="{C59D9062-D538-4E10-A387-AAFC9F1C80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a:extLst>
              <a:ext uri="{FF2B5EF4-FFF2-40B4-BE49-F238E27FC236}">
                <a16:creationId xmlns:a16="http://schemas.microsoft.com/office/drawing/2014/main" id="{CBDE027A-9753-BE4F-9E92-B646C7AB4689}"/>
              </a:ext>
            </a:extLst>
          </p:cNvPr>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pPr algn="ctr"/>
              <a:t>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13" name="文本框 12">
            <a:extLst>
              <a:ext uri="{FF2B5EF4-FFF2-40B4-BE49-F238E27FC236}">
                <a16:creationId xmlns:a16="http://schemas.microsoft.com/office/drawing/2014/main" id="{10722855-8AF7-8C80-4E7C-4A343D32EB5D}"/>
              </a:ext>
            </a:extLst>
          </p:cNvPr>
          <p:cNvSpPr txBox="1"/>
          <p:nvPr/>
        </p:nvSpPr>
        <p:spPr>
          <a:xfrm>
            <a:off x="415183" y="943813"/>
            <a:ext cx="9267297" cy="461665"/>
          </a:xfrm>
          <a:prstGeom prst="rect">
            <a:avLst/>
          </a:prstGeom>
          <a:noFill/>
        </p:spPr>
        <p:txBody>
          <a:bodyPr wrap="square">
            <a:spAutoFit/>
          </a:bodyPr>
          <a:lstStyle/>
          <a:p>
            <a:pPr marL="342900" indent="-342900">
              <a:buFont typeface="Wingdings" panose="05000000000000000000" pitchFamily="2" charset="2"/>
              <a:buChar char="Ø"/>
            </a:pPr>
            <a:r>
              <a:rPr lang="en-US" altLang="zh-CN" sz="2400" b="1" dirty="0">
                <a:latin typeface="Constantia" panose="02030602050306030303" pitchFamily="18" charset="0"/>
              </a:rPr>
              <a:t>Text-Side Multi-Level Encoding</a:t>
            </a:r>
            <a:endParaRPr lang="en-US" altLang="zh-CN" sz="2400" b="1" dirty="0">
              <a:latin typeface="Constantia" panose="02030602050306030303" pitchFamily="18" charset="0"/>
              <a:ea typeface="微软雅黑" charset="0"/>
              <a:cs typeface="Calibri" panose="020F0502020204030204" pitchFamily="34" charset="0"/>
            </a:endParaRPr>
          </a:p>
        </p:txBody>
      </p:sp>
      <p:sp>
        <p:nvSpPr>
          <p:cNvPr id="6" name="Rectangle 1">
            <a:extLst>
              <a:ext uri="{FF2B5EF4-FFF2-40B4-BE49-F238E27FC236}">
                <a16:creationId xmlns:a16="http://schemas.microsoft.com/office/drawing/2014/main" id="{0BDA0ED5-369D-EEB7-1B25-A6CB4D938C2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B03FF303-1D36-67D5-96D3-DE56BCF6C9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5206ED0-E31E-765E-F880-F7DA713B6241}"/>
              </a:ext>
            </a:extLst>
          </p:cNvPr>
          <p:cNvSpPr>
            <a:spLocks noChangeArrowheads="1"/>
          </p:cNvSpPr>
          <p:nvPr/>
        </p:nvSpPr>
        <p:spPr bwMode="auto">
          <a:xfrm>
            <a:off x="304800" y="3048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3127C494-5655-F4F0-A111-F6AFF200907F}"/>
              </a:ext>
            </a:extLst>
          </p:cNvPr>
          <p:cNvSpPr txBox="1"/>
          <p:nvPr/>
        </p:nvSpPr>
        <p:spPr>
          <a:xfrm>
            <a:off x="4267200" y="5587793"/>
            <a:ext cx="2946964" cy="369332"/>
          </a:xfrm>
          <a:prstGeom prst="rect">
            <a:avLst/>
          </a:prstGeom>
          <a:noFill/>
        </p:spPr>
        <p:txBody>
          <a:bodyPr wrap="square">
            <a:spAutoFit/>
          </a:bodyPr>
          <a:lstStyle/>
          <a:p>
            <a:pPr marL="342900" indent="-342900">
              <a:buFont typeface="Wingdings" panose="05000000000000000000" pitchFamily="2" charset="2"/>
              <a:buChar char="l"/>
            </a:pPr>
            <a:r>
              <a:rPr lang="zh-CN" altLang="en-US" dirty="0">
                <a:latin typeface="宋体" panose="02010600030101010101" pitchFamily="2" charset="-122"/>
                <a:ea typeface="宋体" panose="02010600030101010101" pitchFamily="2" charset="-122"/>
              </a:rPr>
              <a:t>在视频网络上微调。</a:t>
            </a:r>
            <a:endParaRPr lang="en-US" altLang="zh-CN"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231D1F7D-DF9E-730D-5D13-4532677B3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907" y="1714649"/>
            <a:ext cx="9353950" cy="3451672"/>
          </a:xfrm>
          <a:prstGeom prst="rect">
            <a:avLst/>
          </a:prstGeom>
        </p:spPr>
      </p:pic>
    </p:spTree>
    <p:extLst>
      <p:ext uri="{BB962C8B-B14F-4D97-AF65-F5344CB8AC3E}">
        <p14:creationId xmlns:p14="http://schemas.microsoft.com/office/powerpoint/2010/main" val="23709850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59043</TotalTime>
  <Words>4265</Words>
  <Application>Microsoft Office PowerPoint</Application>
  <PresentationFormat>宽屏</PresentationFormat>
  <Paragraphs>569</Paragraphs>
  <Slides>65</Slides>
  <Notes>65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等线</vt:lpstr>
      <vt:lpstr>等线 Light</vt:lpstr>
      <vt:lpstr>宋体</vt:lpstr>
      <vt:lpstr>Arial</vt:lpstr>
      <vt:lpstr>Cambria Math</vt:lpstr>
      <vt:lpstr>Constantia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zhouke</dc:creator>
  <cp:lastModifiedBy>一</cp:lastModifiedBy>
  <cp:revision>2617</cp:revision>
  <dcterms:created xsi:type="dcterms:W3CDTF">2019-02-21T08:55:55Z</dcterms:created>
  <dcterms:modified xsi:type="dcterms:W3CDTF">2022-09-15T10:51:54Z</dcterms:modified>
</cp:coreProperties>
</file>